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4.xml" ContentType="application/vnd.openxmlformats-officedocument.presentationml.notesSlide+xml"/>
  <Override PartName="/ppt/tags/tag112.xml" ContentType="application/vnd.openxmlformats-officedocument.presentationml.tags+xml"/>
  <Override PartName="/ppt/notesSlides/notesSlide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323" r:id="rId5"/>
    <p:sldId id="327" r:id="rId6"/>
    <p:sldId id="326" r:id="rId7"/>
    <p:sldId id="375" r:id="rId8"/>
    <p:sldId id="260" r:id="rId9"/>
    <p:sldId id="280" r:id="rId10"/>
    <p:sldId id="265" r:id="rId11"/>
    <p:sldId id="312" r:id="rId12"/>
    <p:sldId id="361" r:id="rId13"/>
    <p:sldId id="274" r:id="rId14"/>
    <p:sldId id="271" r:id="rId15"/>
    <p:sldId id="286" r:id="rId16"/>
    <p:sldId id="269" r:id="rId17"/>
    <p:sldId id="287" r:id="rId18"/>
    <p:sldId id="276" r:id="rId19"/>
    <p:sldId id="277" r:id="rId20"/>
    <p:sldId id="279" r:id="rId21"/>
  </p:sldIdLst>
  <p:sldSz cx="12192000" cy="6858000"/>
  <p:notesSz cx="6858000" cy="9144000"/>
  <p:custDataLst>
    <p:tags r:id="rId2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1F"/>
    <a:srgbClr val="F2F2F2"/>
    <a:srgbClr val="063390"/>
    <a:srgbClr val="68C1A6"/>
    <a:srgbClr val="053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557" autoAdjust="0"/>
  </p:normalViewPr>
  <p:slideViewPr>
    <p:cSldViewPr snapToGrid="0" showGuides="1">
      <p:cViewPr>
        <p:scale>
          <a:sx n="96" d="100"/>
          <a:sy n="96" d="100"/>
        </p:scale>
        <p:origin x="363" y="57"/>
      </p:cViewPr>
      <p:guideLst>
        <p:guide orient="horz" pos="2212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AFDBA524-C134-405B-9E7C-D2736A4A2BA4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6466BB8-150A-44A2-94A7-E22643CE23F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E848B452-299C-4B63-AACD-77EFB9D3DE2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初创期，谈与座椅厂的合作，李尔、安道拓、延锋、佛吉亚。</a:t>
            </a:r>
            <a:r>
              <a:rPr lang="en-US" altLang="zh-CN" dirty="0"/>
              <a:t>Logo</a:t>
            </a:r>
            <a:r>
              <a:rPr lang="zh-CN" altLang="en-US" dirty="0"/>
              <a:t>要显示座椅厂。</a:t>
            </a:r>
            <a:endParaRPr lang="en-US" altLang="zh-CN" dirty="0"/>
          </a:p>
          <a:p>
            <a:r>
              <a:rPr lang="en-US" altLang="zh-CN" dirty="0"/>
              <a:t>BYD</a:t>
            </a:r>
            <a:r>
              <a:rPr lang="zh-CN" altLang="en-US" dirty="0"/>
              <a:t>不用写，第二优先级。</a:t>
            </a:r>
            <a:endParaRPr lang="en-US" altLang="zh-CN" dirty="0"/>
          </a:p>
          <a:p>
            <a:r>
              <a:rPr lang="zh-CN" altLang="en-US" dirty="0"/>
              <a:t>一级标题写座椅厂</a:t>
            </a:r>
            <a:endParaRPr lang="en-US" altLang="zh-CN" dirty="0"/>
          </a:p>
          <a:p>
            <a:r>
              <a:rPr lang="zh-CN" altLang="en-US" dirty="0"/>
              <a:t>二级小字都删掉，改成手稿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三大点：给谁供货？供了什么？供了多少？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产品重点信息（客户是谁、产值）：第一个手动腰托量产、第一个电动腰托。</a:t>
            </a:r>
            <a:r>
              <a:rPr lang="en-US" altLang="zh-CN" dirty="0"/>
              <a:t>500</a:t>
            </a:r>
            <a:r>
              <a:rPr lang="zh-CN" altLang="en-US" dirty="0"/>
              <a:t>万件、</a:t>
            </a:r>
            <a:r>
              <a:rPr lang="en-US" altLang="zh-CN" dirty="0"/>
              <a:t>1000</a:t>
            </a:r>
            <a:r>
              <a:rPr lang="zh-CN" altLang="en-US" dirty="0"/>
              <a:t>万件。比如网格有</a:t>
            </a:r>
            <a:r>
              <a:rPr lang="en-US" altLang="zh-CN" dirty="0"/>
              <a:t>10</a:t>
            </a:r>
            <a:r>
              <a:rPr lang="zh-CN" altLang="en-US" dirty="0"/>
              <a:t>亿件，重点突出。找郑明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补充长春工厂建立时间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4531A-634F-4058-9089-247A5A9C9C4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9CC16648-4949-49B8-BD69-47B0B258ADC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7049BF1D-6133-4314-96DA-4A2679FA49B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D7E3542F-BC5E-451F-A78B-466883C68E3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CFEC0-4740-43D3-9A75-6D0F53072863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8205-E062-4234-B2CE-0EFDC2B3165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466D-3F8F-4EE7-BED8-FF6EAB1804D3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D78DB-4EDE-44E0-B496-3B0F428A546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6CEA-D8AC-4C5B-978A-F06C750F4099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280D0-B292-485F-9FE4-80199063A91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19CC-6AA6-4C93-B859-06738AE54BFC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9E66E-10FB-4CF7-ACDB-5EED03BC186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247B-96DF-4428-8A17-922637DB05EE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4D735-761E-459E-9571-33A5E90C6D9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51D2-CBB6-4F24-B10B-859A545ED0E1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637B5-63D1-4DD7-941B-B4CE13EFC7F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722EE-FA71-41FC-A75E-440C5BC390C5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2CDE-CE29-40D8-904C-368439A323B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8BA8-10BC-44D8-8F45-CFA817E77234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7AB1-D323-4F7D-BBC8-A6DA19694B1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42A11-7AFC-4F62-9474-DAD14E2A6837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30D8-5F78-43AF-BC89-87A8A6F2B3A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9ABC-DF48-45B9-AD27-0FD6FB03F5FB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312EC-0A80-4AC4-ABF5-DD82CC5C204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69FAE-4276-4C63-8D20-10E98DC3DBFF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FF619-1CE2-43B9-9B5A-F0E7F7D57D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22A7ECA-CF7A-444E-83AE-D4D15F62503E}" type="datetimeFigureOut">
              <a:rPr lang="zh-CN" altLang="en-US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452730-FA08-485B-AEC1-BF64443DC62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image" Target="../media/image76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image" Target="../media/image75.png"/><Relationship Id="rId2" Type="http://schemas.openxmlformats.org/officeDocument/2006/relationships/tags" Target="../tags/tag99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7.xml"/><Relationship Id="rId19" Type="http://schemas.openxmlformats.org/officeDocument/2006/relationships/image" Target="../media/image30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115.xml"/><Relationship Id="rId7" Type="http://schemas.openxmlformats.org/officeDocument/2006/relationships/image" Target="../media/image83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17.xml"/><Relationship Id="rId10" Type="http://schemas.openxmlformats.org/officeDocument/2006/relationships/image" Target="../media/image86.png"/><Relationship Id="rId4" Type="http://schemas.openxmlformats.org/officeDocument/2006/relationships/tags" Target="../tags/tag116.xml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120.xml"/><Relationship Id="rId7" Type="http://schemas.openxmlformats.org/officeDocument/2006/relationships/image" Target="../media/image88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3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3.jpeg"/><Relationship Id="rId3" Type="http://schemas.openxmlformats.org/officeDocument/2006/relationships/tags" Target="../tags/tag4.xml"/><Relationship Id="rId21" Type="http://schemas.openxmlformats.org/officeDocument/2006/relationships/image" Target="../media/image8.jpe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2.GI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7.jpeg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1.jpe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10.jpeg"/><Relationship Id="rId28" Type="http://schemas.openxmlformats.org/officeDocument/2006/relationships/image" Target="../media/image15.png"/><Relationship Id="rId10" Type="http://schemas.openxmlformats.org/officeDocument/2006/relationships/tags" Target="../tags/tag11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9.jpeg"/><Relationship Id="rId27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image" Target="../media/image17.jpeg"/><Relationship Id="rId3" Type="http://schemas.openxmlformats.org/officeDocument/2006/relationships/tags" Target="../tags/tag21.xml"/><Relationship Id="rId21" Type="http://schemas.openxmlformats.org/officeDocument/2006/relationships/image" Target="../media/image20.jpeg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4.png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image" Target="../media/image19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24" Type="http://schemas.openxmlformats.org/officeDocument/2006/relationships/image" Target="../media/image23.png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23" Type="http://schemas.openxmlformats.org/officeDocument/2006/relationships/image" Target="../media/image22.jpeg"/><Relationship Id="rId10" Type="http://schemas.openxmlformats.org/officeDocument/2006/relationships/tags" Target="../tags/tag28.xml"/><Relationship Id="rId19" Type="http://schemas.openxmlformats.org/officeDocument/2006/relationships/image" Target="../media/image18.jpeg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8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7.sv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6.png"/><Relationship Id="rId5" Type="http://schemas.openxmlformats.org/officeDocument/2006/relationships/tags" Target="../tags/tag39.xml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68.xml"/><Relationship Id="rId21" Type="http://schemas.openxmlformats.org/officeDocument/2006/relationships/tags" Target="../tags/tag63.xml"/><Relationship Id="rId42" Type="http://schemas.openxmlformats.org/officeDocument/2006/relationships/slideLayout" Target="../slideLayouts/slideLayout2.xml"/><Relationship Id="rId47" Type="http://schemas.openxmlformats.org/officeDocument/2006/relationships/image" Target="../media/image35.png"/><Relationship Id="rId63" Type="http://schemas.openxmlformats.org/officeDocument/2006/relationships/image" Target="../media/image51.png"/><Relationship Id="rId68" Type="http://schemas.openxmlformats.org/officeDocument/2006/relationships/image" Target="../media/image56.png"/><Relationship Id="rId84" Type="http://schemas.openxmlformats.org/officeDocument/2006/relationships/image" Target="../media/image71.png"/><Relationship Id="rId16" Type="http://schemas.openxmlformats.org/officeDocument/2006/relationships/tags" Target="../tags/tag58.xml"/><Relationship Id="rId11" Type="http://schemas.openxmlformats.org/officeDocument/2006/relationships/tags" Target="../tags/tag53.xml"/><Relationship Id="rId32" Type="http://schemas.openxmlformats.org/officeDocument/2006/relationships/tags" Target="../tags/tag74.xml"/><Relationship Id="rId37" Type="http://schemas.openxmlformats.org/officeDocument/2006/relationships/tags" Target="../tags/tag79.xml"/><Relationship Id="rId53" Type="http://schemas.openxmlformats.org/officeDocument/2006/relationships/image" Target="../media/image41.png"/><Relationship Id="rId58" Type="http://schemas.openxmlformats.org/officeDocument/2006/relationships/image" Target="../media/image46.png"/><Relationship Id="rId74" Type="http://schemas.openxmlformats.org/officeDocument/2006/relationships/image" Target="../media/image62.png"/><Relationship Id="rId79" Type="http://schemas.openxmlformats.org/officeDocument/2006/relationships/image" Target="../media/image67.png"/><Relationship Id="rId5" Type="http://schemas.openxmlformats.org/officeDocument/2006/relationships/tags" Target="../tags/tag47.xml"/><Relationship Id="rId61" Type="http://schemas.openxmlformats.org/officeDocument/2006/relationships/image" Target="../media/image49.png"/><Relationship Id="rId82" Type="http://schemas.openxmlformats.org/officeDocument/2006/relationships/image" Target="../media/image69.png"/><Relationship Id="rId19" Type="http://schemas.openxmlformats.org/officeDocument/2006/relationships/tags" Target="../tags/tag6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tags" Target="../tags/tag72.xml"/><Relationship Id="rId35" Type="http://schemas.openxmlformats.org/officeDocument/2006/relationships/tags" Target="../tags/tag77.xml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64" Type="http://schemas.openxmlformats.org/officeDocument/2006/relationships/image" Target="../media/image52.png"/><Relationship Id="rId69" Type="http://schemas.openxmlformats.org/officeDocument/2006/relationships/image" Target="../media/image57.png"/><Relationship Id="rId77" Type="http://schemas.openxmlformats.org/officeDocument/2006/relationships/image" Target="../media/image65.png"/><Relationship Id="rId8" Type="http://schemas.openxmlformats.org/officeDocument/2006/relationships/tags" Target="../tags/tag50.xml"/><Relationship Id="rId51" Type="http://schemas.openxmlformats.org/officeDocument/2006/relationships/image" Target="../media/image39.png"/><Relationship Id="rId72" Type="http://schemas.openxmlformats.org/officeDocument/2006/relationships/image" Target="../media/image60.png"/><Relationship Id="rId80" Type="http://schemas.openxmlformats.org/officeDocument/2006/relationships/image" Target="../media/image68.png"/><Relationship Id="rId3" Type="http://schemas.openxmlformats.org/officeDocument/2006/relationships/tags" Target="../tags/tag45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33" Type="http://schemas.openxmlformats.org/officeDocument/2006/relationships/tags" Target="../tags/tag75.xml"/><Relationship Id="rId38" Type="http://schemas.openxmlformats.org/officeDocument/2006/relationships/tags" Target="../tags/tag80.xml"/><Relationship Id="rId46" Type="http://schemas.openxmlformats.org/officeDocument/2006/relationships/image" Target="../media/image34.png"/><Relationship Id="rId59" Type="http://schemas.openxmlformats.org/officeDocument/2006/relationships/image" Target="../media/image47.png"/><Relationship Id="rId67" Type="http://schemas.openxmlformats.org/officeDocument/2006/relationships/image" Target="../media/image55.png"/><Relationship Id="rId20" Type="http://schemas.openxmlformats.org/officeDocument/2006/relationships/tags" Target="../tags/tag62.xml"/><Relationship Id="rId41" Type="http://schemas.openxmlformats.org/officeDocument/2006/relationships/tags" Target="../tags/tag83.xml"/><Relationship Id="rId54" Type="http://schemas.openxmlformats.org/officeDocument/2006/relationships/image" Target="../media/image42.png"/><Relationship Id="rId62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image" Target="../media/image63.png"/><Relationship Id="rId83" Type="http://schemas.openxmlformats.org/officeDocument/2006/relationships/image" Target="../media/image70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36" Type="http://schemas.openxmlformats.org/officeDocument/2006/relationships/tags" Target="../tags/tag78.xml"/><Relationship Id="rId49" Type="http://schemas.openxmlformats.org/officeDocument/2006/relationships/image" Target="../media/image37.png"/><Relationship Id="rId57" Type="http://schemas.openxmlformats.org/officeDocument/2006/relationships/image" Target="../media/image45.png"/><Relationship Id="rId10" Type="http://schemas.openxmlformats.org/officeDocument/2006/relationships/tags" Target="../tags/tag52.xml"/><Relationship Id="rId31" Type="http://schemas.openxmlformats.org/officeDocument/2006/relationships/tags" Target="../tags/tag73.xml"/><Relationship Id="rId44" Type="http://schemas.openxmlformats.org/officeDocument/2006/relationships/image" Target="../media/image32.png"/><Relationship Id="rId52" Type="http://schemas.openxmlformats.org/officeDocument/2006/relationships/image" Target="../media/image40.png"/><Relationship Id="rId60" Type="http://schemas.openxmlformats.org/officeDocument/2006/relationships/image" Target="../media/image48.png"/><Relationship Id="rId65" Type="http://schemas.openxmlformats.org/officeDocument/2006/relationships/image" Target="../media/image53.png"/><Relationship Id="rId73" Type="http://schemas.openxmlformats.org/officeDocument/2006/relationships/image" Target="../media/image61.png"/><Relationship Id="rId78" Type="http://schemas.openxmlformats.org/officeDocument/2006/relationships/image" Target="../media/image66.png"/><Relationship Id="rId81" Type="http://schemas.openxmlformats.org/officeDocument/2006/relationships/image" Target="../media/image16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39" Type="http://schemas.openxmlformats.org/officeDocument/2006/relationships/tags" Target="../tags/tag81.xml"/><Relationship Id="rId34" Type="http://schemas.openxmlformats.org/officeDocument/2006/relationships/tags" Target="../tags/tag76.xml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6" Type="http://schemas.openxmlformats.org/officeDocument/2006/relationships/image" Target="../media/image64.png"/><Relationship Id="rId7" Type="http://schemas.openxmlformats.org/officeDocument/2006/relationships/tags" Target="../tags/tag49.xml"/><Relationship Id="rId71" Type="http://schemas.openxmlformats.org/officeDocument/2006/relationships/image" Target="../media/image59.png"/><Relationship Id="rId2" Type="http://schemas.openxmlformats.org/officeDocument/2006/relationships/tags" Target="../tags/tag44.xml"/><Relationship Id="rId29" Type="http://schemas.openxmlformats.org/officeDocument/2006/relationships/tags" Target="../tags/tag71.xml"/><Relationship Id="rId24" Type="http://schemas.openxmlformats.org/officeDocument/2006/relationships/tags" Target="../tags/tag66.xml"/><Relationship Id="rId40" Type="http://schemas.openxmlformats.org/officeDocument/2006/relationships/tags" Target="../tags/tag82.xml"/><Relationship Id="rId45" Type="http://schemas.openxmlformats.org/officeDocument/2006/relationships/image" Target="../media/image33.png"/><Relationship Id="rId66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image" Target="../media/image74.jpeg"/><Relationship Id="rId2" Type="http://schemas.openxmlformats.org/officeDocument/2006/relationships/tags" Target="../tags/tag85.xml"/><Relationship Id="rId16" Type="http://schemas.openxmlformats.org/officeDocument/2006/relationships/notesSlide" Target="../notesSlides/notesSlide3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1" descr="山上有许多照片&#10;&#10;描述已自动生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形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338"/>
            <a:ext cx="1047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形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33363"/>
            <a:ext cx="15240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540375" y="6063615"/>
            <a:ext cx="58248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ND INNOVATION NORTH AMERICA, INC.</a:t>
            </a:r>
          </a:p>
          <a:p>
            <a:pPr algn="r">
              <a:lnSpc>
                <a:spcPct val="10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Member of ND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形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55" y="0"/>
            <a:ext cx="48558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844155" y="2654539"/>
            <a:ext cx="1638935" cy="850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upport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ushion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ystems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illion 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844155" y="2112667"/>
            <a:ext cx="149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nnual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alue of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roduction</a:t>
            </a: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7846695" y="1638911"/>
            <a:ext cx="27876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(2024)</a:t>
            </a: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7844155" y="1114548"/>
            <a:ext cx="147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Number of Employees </a:t>
            </a:r>
          </a:p>
        </p:txBody>
      </p:sp>
      <p:sp>
        <p:nvSpPr>
          <p:cNvPr id="19491" name="标题 1"/>
          <p:cNvSpPr>
            <a:spLocks noGrp="1" noChangeArrowheads="1"/>
          </p:cNvSpPr>
          <p:nvPr>
            <p:ph type="title"/>
          </p:nvPr>
        </p:nvSpPr>
        <p:spPr>
          <a:xfrm>
            <a:off x="234950" y="-109538"/>
            <a:ext cx="4314825" cy="755651"/>
          </a:xfrm>
        </p:spPr>
        <p:txBody>
          <a:bodyPr/>
          <a:lstStyle/>
          <a:p>
            <a:pPr eaLnBrk="1" hangingPunct="1"/>
            <a:r>
              <a:rPr lang="en-US" altLang="zh-CN" sz="1600" b="1" dirty="0">
                <a:solidFill>
                  <a:srgbClr val="292929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  <a:sym typeface="+mn-ea"/>
              </a:rPr>
              <a:t>Mexico Manufacturing Facility (Silao)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7934325" y="2589488"/>
            <a:ext cx="1638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9717405" y="2854543"/>
            <a:ext cx="16389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7959407" y="3698546"/>
            <a:ext cx="343408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641205" y="2655060"/>
            <a:ext cx="1560195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entilation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ystem</a:t>
            </a:r>
          </a:p>
          <a:p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0.6</a:t>
            </a:r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</a:t>
            </a:r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illion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7844155" y="5014595"/>
            <a:ext cx="2499995" cy="678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Massage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ystem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</a:t>
            </a:r>
            <a:r>
              <a: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illion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7844472" y="3784757"/>
            <a:ext cx="3434080" cy="916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Lumbar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upport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ystem</a:t>
            </a:r>
          </a:p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</a:rPr>
              <a:t>·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Mechanical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ype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Million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90204" charset="0"/>
                <a:sym typeface="+mn-ea"/>
              </a:rPr>
              <a:t>·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neumatic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Type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Million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2"/>
            </p:custDataLst>
          </p:nvPr>
        </p:nvCxnSpPr>
        <p:spPr>
          <a:xfrm>
            <a:off x="7959407" y="4980557"/>
            <a:ext cx="343408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3"/>
            </p:custDataLst>
          </p:nvPr>
        </p:nvCxnSpPr>
        <p:spPr>
          <a:xfrm>
            <a:off x="7922895" y="1654786"/>
            <a:ext cx="1638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8" name="图形 10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60" y="2204720"/>
            <a:ext cx="2476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43082f20ca6c7241e7a5316eebff6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231515"/>
            <a:ext cx="4836160" cy="36264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íṧ1îḋê"/>
          <p:cNvGrpSpPr/>
          <p:nvPr/>
        </p:nvGrpSpPr>
        <p:grpSpPr>
          <a:xfrm>
            <a:off x="333741" y="1539162"/>
            <a:ext cx="12078245" cy="4342272"/>
            <a:chOff x="-51497" y="2175267"/>
            <a:chExt cx="12078245" cy="4342272"/>
          </a:xfrm>
        </p:grpSpPr>
        <p:grpSp>
          <p:nvGrpSpPr>
            <p:cNvPr id="5" name="îṡľídè"/>
            <p:cNvGrpSpPr/>
            <p:nvPr/>
          </p:nvGrpSpPr>
          <p:grpSpPr>
            <a:xfrm>
              <a:off x="4496045" y="2278132"/>
              <a:ext cx="2979851" cy="2979851"/>
              <a:chOff x="4202114" y="2417126"/>
              <a:chExt cx="2979851" cy="2979851"/>
            </a:xfrm>
          </p:grpSpPr>
          <p:sp>
            <p:nvSpPr>
              <p:cNvPr id="30" name="iş1iḋè"/>
              <p:cNvSpPr txBox="1"/>
              <p:nvPr/>
            </p:nvSpPr>
            <p:spPr>
              <a:xfrm>
                <a:off x="4407181" y="2965848"/>
                <a:ext cx="2698470" cy="1833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300+ engineers</a:t>
                </a:r>
              </a:p>
              <a:p>
                <a:pPr algn="ctr">
                  <a:buSzPct val="25000"/>
                </a:pP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90204" pitchFamily="34" charset="0"/>
                </a:endParaRPr>
              </a:p>
              <a:p>
                <a:pPr algn="ctr">
                  <a:buSzPct val="25000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6% annual revenue </a:t>
                </a:r>
              </a:p>
              <a:p>
                <a:pPr algn="ctr">
                  <a:buSzPct val="25000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re-invested in R&amp;D</a:t>
                </a:r>
              </a:p>
              <a:p>
                <a:pPr algn="ctr">
                  <a:buSzPct val="25000"/>
                </a:pP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90204" pitchFamily="34" charset="0"/>
                </a:endParaRPr>
              </a:p>
              <a:p>
                <a:pPr algn="ctr">
                  <a:buSzPct val="25000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300+ patents</a:t>
                </a:r>
              </a:p>
            </p:txBody>
          </p:sp>
          <p:sp>
            <p:nvSpPr>
              <p:cNvPr id="31" name="îṧḷïḑê"/>
              <p:cNvSpPr/>
              <p:nvPr/>
            </p:nvSpPr>
            <p:spPr>
              <a:xfrm rot="18819964">
                <a:off x="4202116" y="2417126"/>
                <a:ext cx="2979849" cy="2979849"/>
              </a:xfrm>
              <a:prstGeom prst="arc">
                <a:avLst>
                  <a:gd name="adj1" fmla="val 16187256"/>
                  <a:gd name="adj2" fmla="val 726099"/>
                </a:avLst>
              </a:prstGeom>
              <a:ln w="57150" cap="rnd">
                <a:gradFill>
                  <a:gsLst>
                    <a:gs pos="100000">
                      <a:schemeClr val="tx1">
                        <a:lumMod val="50000"/>
                        <a:lumOff val="50000"/>
                        <a:alpha val="0"/>
                      </a:schemeClr>
                    </a:gs>
                    <a:gs pos="20000">
                      <a:schemeClr val="tx1">
                        <a:lumMod val="50000"/>
                        <a:lumOff val="50000"/>
                        <a:alpha val="20000"/>
                      </a:schemeClr>
                    </a:gs>
                  </a:gsLst>
                  <a:lin ang="12000000" scaled="0"/>
                </a:gradFill>
                <a:round/>
                <a:headEnd w="lg" len="lg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  <p:sp>
            <p:nvSpPr>
              <p:cNvPr id="32" name="í$lîḋê"/>
              <p:cNvSpPr/>
              <p:nvPr/>
            </p:nvSpPr>
            <p:spPr>
              <a:xfrm rot="2619964">
                <a:off x="4202116" y="2417128"/>
                <a:ext cx="2979849" cy="2979849"/>
              </a:xfrm>
              <a:prstGeom prst="arc">
                <a:avLst>
                  <a:gd name="adj1" fmla="val 16187256"/>
                  <a:gd name="adj2" fmla="val 726099"/>
                </a:avLst>
              </a:prstGeom>
              <a:ln w="57150" cap="rnd">
                <a:gradFill>
                  <a:gsLst>
                    <a:gs pos="100000">
                      <a:schemeClr val="tx1">
                        <a:lumMod val="50000"/>
                        <a:lumOff val="50000"/>
                        <a:alpha val="0"/>
                      </a:schemeClr>
                    </a:gs>
                    <a:gs pos="20000">
                      <a:schemeClr val="tx1">
                        <a:lumMod val="50000"/>
                        <a:lumOff val="50000"/>
                        <a:alpha val="20000"/>
                      </a:schemeClr>
                    </a:gs>
                  </a:gsLst>
                  <a:lin ang="12000000" scaled="0"/>
                </a:gradFill>
                <a:round/>
                <a:headEnd w="lg" len="lg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  <p:sp>
            <p:nvSpPr>
              <p:cNvPr id="33" name="îş1íďè"/>
              <p:cNvSpPr/>
              <p:nvPr/>
            </p:nvSpPr>
            <p:spPr>
              <a:xfrm rot="8019964">
                <a:off x="4202114" y="2417128"/>
                <a:ext cx="2979849" cy="2979849"/>
              </a:xfrm>
              <a:prstGeom prst="arc">
                <a:avLst>
                  <a:gd name="adj1" fmla="val 16187256"/>
                  <a:gd name="adj2" fmla="val 726099"/>
                </a:avLst>
              </a:prstGeom>
              <a:ln w="57150" cap="rnd">
                <a:gradFill>
                  <a:gsLst>
                    <a:gs pos="100000">
                      <a:schemeClr val="tx1">
                        <a:lumMod val="50000"/>
                        <a:lumOff val="50000"/>
                        <a:alpha val="0"/>
                      </a:schemeClr>
                    </a:gs>
                    <a:gs pos="20000">
                      <a:schemeClr val="tx1">
                        <a:lumMod val="50000"/>
                        <a:lumOff val="50000"/>
                        <a:alpha val="20000"/>
                      </a:schemeClr>
                    </a:gs>
                  </a:gsLst>
                  <a:lin ang="12000000" scaled="0"/>
                </a:gradFill>
                <a:round/>
                <a:headEnd w="lg" len="lg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  <p:sp>
            <p:nvSpPr>
              <p:cNvPr id="34" name="ïṡľídê"/>
              <p:cNvSpPr/>
              <p:nvPr/>
            </p:nvSpPr>
            <p:spPr>
              <a:xfrm rot="13419964">
                <a:off x="4202114" y="2417126"/>
                <a:ext cx="2979849" cy="2979849"/>
              </a:xfrm>
              <a:prstGeom prst="arc">
                <a:avLst>
                  <a:gd name="adj1" fmla="val 16187256"/>
                  <a:gd name="adj2" fmla="val 726099"/>
                </a:avLst>
              </a:prstGeom>
              <a:ln w="57150" cap="rnd">
                <a:gradFill>
                  <a:gsLst>
                    <a:gs pos="100000">
                      <a:schemeClr val="tx1">
                        <a:lumMod val="50000"/>
                        <a:lumOff val="50000"/>
                        <a:alpha val="0"/>
                      </a:schemeClr>
                    </a:gs>
                    <a:gs pos="20000">
                      <a:schemeClr val="tx1">
                        <a:lumMod val="50000"/>
                        <a:lumOff val="50000"/>
                        <a:alpha val="20000"/>
                      </a:schemeClr>
                    </a:gs>
                  </a:gsLst>
                  <a:lin ang="12000000" scaled="0"/>
                </a:gradFill>
                <a:round/>
                <a:headEnd w="lg" len="lg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p:grpSp>
        <p:grpSp>
          <p:nvGrpSpPr>
            <p:cNvPr id="6" name="îśļïḍè"/>
            <p:cNvGrpSpPr/>
            <p:nvPr/>
          </p:nvGrpSpPr>
          <p:grpSpPr>
            <a:xfrm>
              <a:off x="7501182" y="2175267"/>
              <a:ext cx="4305580" cy="1691442"/>
              <a:chOff x="7247182" y="2189938"/>
              <a:chExt cx="4305580" cy="1691442"/>
            </a:xfrm>
          </p:grpSpPr>
          <p:grpSp>
            <p:nvGrpSpPr>
              <p:cNvPr id="25" name="ïŝ1íḋê"/>
              <p:cNvGrpSpPr/>
              <p:nvPr/>
            </p:nvGrpSpPr>
            <p:grpSpPr>
              <a:xfrm>
                <a:off x="7247182" y="2255216"/>
                <a:ext cx="637746" cy="637746"/>
                <a:chOff x="4901308" y="2791254"/>
                <a:chExt cx="637746" cy="637746"/>
              </a:xfrm>
            </p:grpSpPr>
            <p:sp>
              <p:nvSpPr>
                <p:cNvPr id="28" name="ï$liḋe"/>
                <p:cNvSpPr/>
                <p:nvPr/>
              </p:nvSpPr>
              <p:spPr>
                <a:xfrm>
                  <a:off x="4901308" y="2791254"/>
                  <a:ext cx="637746" cy="63774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2F2F2"/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9" name="išľiḋe"/>
                <p:cNvSpPr/>
                <p:nvPr/>
              </p:nvSpPr>
              <p:spPr>
                <a:xfrm>
                  <a:off x="5049992" y="2923769"/>
                  <a:ext cx="340379" cy="372717"/>
                </a:xfrm>
                <a:custGeom>
                  <a:avLst/>
                  <a:gdLst>
                    <a:gd name="connsiteX0" fmla="*/ 367478 w 487121"/>
                    <a:gd name="connsiteY0" fmla="*/ 621 h 533400"/>
                    <a:gd name="connsiteX1" fmla="*/ 367478 w 487121"/>
                    <a:gd name="connsiteY1" fmla="*/ 19671 h 533400"/>
                    <a:gd name="connsiteX2" fmla="*/ 338903 w 487121"/>
                    <a:gd name="connsiteY2" fmla="*/ 19671 h 533400"/>
                    <a:gd name="connsiteX3" fmla="*/ 338903 w 487121"/>
                    <a:gd name="connsiteY3" fmla="*/ 135876 h 533400"/>
                    <a:gd name="connsiteX4" fmla="*/ 340808 w 487121"/>
                    <a:gd name="connsiteY4" fmla="*/ 145401 h 533400"/>
                    <a:gd name="connsiteX5" fmla="*/ 341761 w 487121"/>
                    <a:gd name="connsiteY5" fmla="*/ 147306 h 533400"/>
                    <a:gd name="connsiteX6" fmla="*/ 482731 w 487121"/>
                    <a:gd name="connsiteY6" fmla="*/ 464489 h 533400"/>
                    <a:gd name="connsiteX7" fmla="*/ 483683 w 487121"/>
                    <a:gd name="connsiteY7" fmla="*/ 509256 h 533400"/>
                    <a:gd name="connsiteX8" fmla="*/ 447488 w 487121"/>
                    <a:gd name="connsiteY8" fmla="*/ 534021 h 533400"/>
                    <a:gd name="connsiteX9" fmla="*/ 447488 w 487121"/>
                    <a:gd name="connsiteY9" fmla="*/ 534021 h 533400"/>
                    <a:gd name="connsiteX10" fmla="*/ 40771 w 487121"/>
                    <a:gd name="connsiteY10" fmla="*/ 534021 h 533400"/>
                    <a:gd name="connsiteX11" fmla="*/ 4576 w 487121"/>
                    <a:gd name="connsiteY11" fmla="*/ 509256 h 533400"/>
                    <a:gd name="connsiteX12" fmla="*/ 5528 w 487121"/>
                    <a:gd name="connsiteY12" fmla="*/ 464489 h 533400"/>
                    <a:gd name="connsiteX13" fmla="*/ 5528 w 487121"/>
                    <a:gd name="connsiteY13" fmla="*/ 464489 h 533400"/>
                    <a:gd name="connsiteX14" fmla="*/ 146498 w 487121"/>
                    <a:gd name="connsiteY14" fmla="*/ 147306 h 533400"/>
                    <a:gd name="connsiteX15" fmla="*/ 149356 w 487121"/>
                    <a:gd name="connsiteY15" fmla="*/ 135876 h 533400"/>
                    <a:gd name="connsiteX16" fmla="*/ 149356 w 487121"/>
                    <a:gd name="connsiteY16" fmla="*/ 135876 h 533400"/>
                    <a:gd name="connsiteX17" fmla="*/ 149356 w 487121"/>
                    <a:gd name="connsiteY17" fmla="*/ 19671 h 533400"/>
                    <a:gd name="connsiteX18" fmla="*/ 120781 w 487121"/>
                    <a:gd name="connsiteY18" fmla="*/ 19671 h 533400"/>
                    <a:gd name="connsiteX19" fmla="*/ 120781 w 487121"/>
                    <a:gd name="connsiteY19" fmla="*/ 621 h 533400"/>
                    <a:gd name="connsiteX20" fmla="*/ 367478 w 487121"/>
                    <a:gd name="connsiteY20" fmla="*/ 621 h 533400"/>
                    <a:gd name="connsiteX21" fmla="*/ 252226 w 487121"/>
                    <a:gd name="connsiteY21" fmla="*/ 415911 h 533400"/>
                    <a:gd name="connsiteX22" fmla="*/ 249368 w 487121"/>
                    <a:gd name="connsiteY22" fmla="*/ 417816 h 533400"/>
                    <a:gd name="connsiteX23" fmla="*/ 50296 w 487121"/>
                    <a:gd name="connsiteY23" fmla="*/ 409244 h 533400"/>
                    <a:gd name="connsiteX24" fmla="*/ 22673 w 487121"/>
                    <a:gd name="connsiteY24" fmla="*/ 471156 h 533400"/>
                    <a:gd name="connsiteX25" fmla="*/ 21721 w 487121"/>
                    <a:gd name="connsiteY25" fmla="*/ 501636 h 533400"/>
                    <a:gd name="connsiteX26" fmla="*/ 39818 w 487121"/>
                    <a:gd name="connsiteY26" fmla="*/ 514019 h 533400"/>
                    <a:gd name="connsiteX27" fmla="*/ 39818 w 487121"/>
                    <a:gd name="connsiteY27" fmla="*/ 514019 h 533400"/>
                    <a:gd name="connsiteX28" fmla="*/ 446536 w 487121"/>
                    <a:gd name="connsiteY28" fmla="*/ 514019 h 533400"/>
                    <a:gd name="connsiteX29" fmla="*/ 464633 w 487121"/>
                    <a:gd name="connsiteY29" fmla="*/ 501636 h 533400"/>
                    <a:gd name="connsiteX30" fmla="*/ 463681 w 487121"/>
                    <a:gd name="connsiteY30" fmla="*/ 471156 h 533400"/>
                    <a:gd name="connsiteX31" fmla="*/ 463681 w 487121"/>
                    <a:gd name="connsiteY31" fmla="*/ 471156 h 533400"/>
                    <a:gd name="connsiteX32" fmla="*/ 435106 w 487121"/>
                    <a:gd name="connsiteY32" fmla="*/ 407339 h 533400"/>
                    <a:gd name="connsiteX33" fmla="*/ 434153 w 487121"/>
                    <a:gd name="connsiteY33" fmla="*/ 407339 h 533400"/>
                    <a:gd name="connsiteX34" fmla="*/ 252226 w 487121"/>
                    <a:gd name="connsiteY34" fmla="*/ 415911 h 533400"/>
                    <a:gd name="connsiteX35" fmla="*/ 319853 w 487121"/>
                    <a:gd name="connsiteY35" fmla="*/ 19671 h 533400"/>
                    <a:gd name="connsiteX36" fmla="*/ 167453 w 487121"/>
                    <a:gd name="connsiteY36" fmla="*/ 19671 h 533400"/>
                    <a:gd name="connsiteX37" fmla="*/ 167453 w 487121"/>
                    <a:gd name="connsiteY37" fmla="*/ 135876 h 533400"/>
                    <a:gd name="connsiteX38" fmla="*/ 164596 w 487121"/>
                    <a:gd name="connsiteY38" fmla="*/ 153021 h 533400"/>
                    <a:gd name="connsiteX39" fmla="*/ 164596 w 487121"/>
                    <a:gd name="connsiteY39" fmla="*/ 153021 h 533400"/>
                    <a:gd name="connsiteX40" fmla="*/ 163643 w 487121"/>
                    <a:gd name="connsiteY40" fmla="*/ 155879 h 533400"/>
                    <a:gd name="connsiteX41" fmla="*/ 57916 w 487121"/>
                    <a:gd name="connsiteY41" fmla="*/ 393051 h 533400"/>
                    <a:gd name="connsiteX42" fmla="*/ 235081 w 487121"/>
                    <a:gd name="connsiteY42" fmla="*/ 405434 h 533400"/>
                    <a:gd name="connsiteX43" fmla="*/ 237938 w 487121"/>
                    <a:gd name="connsiteY43" fmla="*/ 403529 h 533400"/>
                    <a:gd name="connsiteX44" fmla="*/ 424628 w 487121"/>
                    <a:gd name="connsiteY44" fmla="*/ 383526 h 533400"/>
                    <a:gd name="connsiteX45" fmla="*/ 323663 w 487121"/>
                    <a:gd name="connsiteY45" fmla="*/ 155879 h 533400"/>
                    <a:gd name="connsiteX46" fmla="*/ 319853 w 487121"/>
                    <a:gd name="connsiteY46" fmla="*/ 136829 h 533400"/>
                    <a:gd name="connsiteX47" fmla="*/ 319853 w 487121"/>
                    <a:gd name="connsiteY47" fmla="*/ 136829 h 533400"/>
                    <a:gd name="connsiteX48" fmla="*/ 319853 w 487121"/>
                    <a:gd name="connsiteY48" fmla="*/ 19671 h 533400"/>
                    <a:gd name="connsiteX49" fmla="*/ 305566 w 487121"/>
                    <a:gd name="connsiteY49" fmla="*/ 248271 h 533400"/>
                    <a:gd name="connsiteX50" fmla="*/ 348428 w 487121"/>
                    <a:gd name="connsiteY50" fmla="*/ 291134 h 533400"/>
                    <a:gd name="connsiteX51" fmla="*/ 305566 w 487121"/>
                    <a:gd name="connsiteY51" fmla="*/ 333996 h 533400"/>
                    <a:gd name="connsiteX52" fmla="*/ 262703 w 487121"/>
                    <a:gd name="connsiteY52" fmla="*/ 291134 h 533400"/>
                    <a:gd name="connsiteX53" fmla="*/ 305566 w 487121"/>
                    <a:gd name="connsiteY53" fmla="*/ 248271 h 533400"/>
                    <a:gd name="connsiteX54" fmla="*/ 305566 w 487121"/>
                    <a:gd name="connsiteY54" fmla="*/ 267321 h 533400"/>
                    <a:gd name="connsiteX55" fmla="*/ 281753 w 487121"/>
                    <a:gd name="connsiteY55" fmla="*/ 291134 h 533400"/>
                    <a:gd name="connsiteX56" fmla="*/ 305566 w 487121"/>
                    <a:gd name="connsiteY56" fmla="*/ 314946 h 533400"/>
                    <a:gd name="connsiteX57" fmla="*/ 329378 w 487121"/>
                    <a:gd name="connsiteY57" fmla="*/ 291134 h 533400"/>
                    <a:gd name="connsiteX58" fmla="*/ 305566 w 487121"/>
                    <a:gd name="connsiteY58" fmla="*/ 26732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487121" h="533400">
                      <a:moveTo>
                        <a:pt x="367478" y="621"/>
                      </a:moveTo>
                      <a:lnTo>
                        <a:pt x="367478" y="19671"/>
                      </a:lnTo>
                      <a:lnTo>
                        <a:pt x="338903" y="19671"/>
                      </a:lnTo>
                      <a:lnTo>
                        <a:pt x="338903" y="135876"/>
                      </a:lnTo>
                      <a:cubicBezTo>
                        <a:pt x="338903" y="138734"/>
                        <a:pt x="339856" y="142544"/>
                        <a:pt x="340808" y="145401"/>
                      </a:cubicBezTo>
                      <a:lnTo>
                        <a:pt x="341761" y="147306"/>
                      </a:lnTo>
                      <a:lnTo>
                        <a:pt x="482731" y="464489"/>
                      </a:lnTo>
                      <a:cubicBezTo>
                        <a:pt x="489398" y="478776"/>
                        <a:pt x="489398" y="494969"/>
                        <a:pt x="483683" y="509256"/>
                      </a:cubicBezTo>
                      <a:cubicBezTo>
                        <a:pt x="477968" y="524496"/>
                        <a:pt x="463681" y="534021"/>
                        <a:pt x="447488" y="534021"/>
                      </a:cubicBezTo>
                      <a:lnTo>
                        <a:pt x="447488" y="534021"/>
                      </a:lnTo>
                      <a:lnTo>
                        <a:pt x="40771" y="534021"/>
                      </a:lnTo>
                      <a:cubicBezTo>
                        <a:pt x="24578" y="534021"/>
                        <a:pt x="10291" y="524496"/>
                        <a:pt x="4576" y="509256"/>
                      </a:cubicBezTo>
                      <a:cubicBezTo>
                        <a:pt x="-1139" y="494969"/>
                        <a:pt x="-187" y="478776"/>
                        <a:pt x="5528" y="464489"/>
                      </a:cubicBezTo>
                      <a:lnTo>
                        <a:pt x="5528" y="464489"/>
                      </a:lnTo>
                      <a:lnTo>
                        <a:pt x="146498" y="147306"/>
                      </a:lnTo>
                      <a:cubicBezTo>
                        <a:pt x="148403" y="143496"/>
                        <a:pt x="149356" y="139686"/>
                        <a:pt x="149356" y="135876"/>
                      </a:cubicBezTo>
                      <a:lnTo>
                        <a:pt x="149356" y="135876"/>
                      </a:lnTo>
                      <a:lnTo>
                        <a:pt x="149356" y="19671"/>
                      </a:lnTo>
                      <a:lnTo>
                        <a:pt x="120781" y="19671"/>
                      </a:lnTo>
                      <a:lnTo>
                        <a:pt x="120781" y="621"/>
                      </a:lnTo>
                      <a:lnTo>
                        <a:pt x="367478" y="621"/>
                      </a:lnTo>
                      <a:close/>
                      <a:moveTo>
                        <a:pt x="252226" y="415911"/>
                      </a:moveTo>
                      <a:lnTo>
                        <a:pt x="249368" y="417816"/>
                      </a:lnTo>
                      <a:cubicBezTo>
                        <a:pt x="194123" y="456869"/>
                        <a:pt x="118876" y="453059"/>
                        <a:pt x="50296" y="409244"/>
                      </a:cubicBezTo>
                      <a:lnTo>
                        <a:pt x="22673" y="471156"/>
                      </a:lnTo>
                      <a:cubicBezTo>
                        <a:pt x="18863" y="480681"/>
                        <a:pt x="17911" y="491159"/>
                        <a:pt x="21721" y="501636"/>
                      </a:cubicBezTo>
                      <a:cubicBezTo>
                        <a:pt x="24578" y="509256"/>
                        <a:pt x="32198" y="514019"/>
                        <a:pt x="39818" y="514019"/>
                      </a:cubicBezTo>
                      <a:lnTo>
                        <a:pt x="39818" y="514019"/>
                      </a:lnTo>
                      <a:lnTo>
                        <a:pt x="446536" y="514019"/>
                      </a:lnTo>
                      <a:cubicBezTo>
                        <a:pt x="455108" y="514019"/>
                        <a:pt x="461776" y="509256"/>
                        <a:pt x="464633" y="501636"/>
                      </a:cubicBezTo>
                      <a:cubicBezTo>
                        <a:pt x="468443" y="492111"/>
                        <a:pt x="468443" y="480681"/>
                        <a:pt x="463681" y="471156"/>
                      </a:cubicBezTo>
                      <a:lnTo>
                        <a:pt x="463681" y="471156"/>
                      </a:lnTo>
                      <a:lnTo>
                        <a:pt x="435106" y="407339"/>
                      </a:lnTo>
                      <a:lnTo>
                        <a:pt x="434153" y="407339"/>
                      </a:lnTo>
                      <a:cubicBezTo>
                        <a:pt x="374146" y="378764"/>
                        <a:pt x="301756" y="382574"/>
                        <a:pt x="252226" y="415911"/>
                      </a:cubicBezTo>
                      <a:close/>
                      <a:moveTo>
                        <a:pt x="319853" y="19671"/>
                      </a:moveTo>
                      <a:lnTo>
                        <a:pt x="167453" y="19671"/>
                      </a:lnTo>
                      <a:lnTo>
                        <a:pt x="167453" y="135876"/>
                      </a:lnTo>
                      <a:cubicBezTo>
                        <a:pt x="167453" y="141591"/>
                        <a:pt x="166501" y="147306"/>
                        <a:pt x="164596" y="153021"/>
                      </a:cubicBezTo>
                      <a:lnTo>
                        <a:pt x="164596" y="153021"/>
                      </a:lnTo>
                      <a:lnTo>
                        <a:pt x="163643" y="155879"/>
                      </a:lnTo>
                      <a:lnTo>
                        <a:pt x="57916" y="393051"/>
                      </a:lnTo>
                      <a:cubicBezTo>
                        <a:pt x="119828" y="433056"/>
                        <a:pt x="186503" y="437819"/>
                        <a:pt x="235081" y="405434"/>
                      </a:cubicBezTo>
                      <a:lnTo>
                        <a:pt x="237938" y="403529"/>
                      </a:lnTo>
                      <a:cubicBezTo>
                        <a:pt x="289373" y="367334"/>
                        <a:pt x="360811" y="360666"/>
                        <a:pt x="424628" y="383526"/>
                      </a:cubicBezTo>
                      <a:lnTo>
                        <a:pt x="323663" y="155879"/>
                      </a:lnTo>
                      <a:cubicBezTo>
                        <a:pt x="320806" y="150164"/>
                        <a:pt x="319853" y="143496"/>
                        <a:pt x="319853" y="136829"/>
                      </a:cubicBezTo>
                      <a:lnTo>
                        <a:pt x="319853" y="136829"/>
                      </a:lnTo>
                      <a:lnTo>
                        <a:pt x="319853" y="19671"/>
                      </a:lnTo>
                      <a:close/>
                      <a:moveTo>
                        <a:pt x="305566" y="248271"/>
                      </a:moveTo>
                      <a:cubicBezTo>
                        <a:pt x="329378" y="248271"/>
                        <a:pt x="348428" y="267321"/>
                        <a:pt x="348428" y="291134"/>
                      </a:cubicBezTo>
                      <a:cubicBezTo>
                        <a:pt x="348428" y="314946"/>
                        <a:pt x="329378" y="333996"/>
                        <a:pt x="305566" y="333996"/>
                      </a:cubicBezTo>
                      <a:cubicBezTo>
                        <a:pt x="281753" y="333996"/>
                        <a:pt x="262703" y="314946"/>
                        <a:pt x="262703" y="291134"/>
                      </a:cubicBezTo>
                      <a:cubicBezTo>
                        <a:pt x="262703" y="267321"/>
                        <a:pt x="281753" y="248271"/>
                        <a:pt x="305566" y="248271"/>
                      </a:cubicBezTo>
                      <a:close/>
                      <a:moveTo>
                        <a:pt x="305566" y="267321"/>
                      </a:moveTo>
                      <a:cubicBezTo>
                        <a:pt x="292231" y="267321"/>
                        <a:pt x="281753" y="277799"/>
                        <a:pt x="281753" y="291134"/>
                      </a:cubicBezTo>
                      <a:cubicBezTo>
                        <a:pt x="281753" y="304469"/>
                        <a:pt x="292231" y="314946"/>
                        <a:pt x="305566" y="314946"/>
                      </a:cubicBezTo>
                      <a:cubicBezTo>
                        <a:pt x="318901" y="314946"/>
                        <a:pt x="329378" y="304469"/>
                        <a:pt x="329378" y="291134"/>
                      </a:cubicBezTo>
                      <a:cubicBezTo>
                        <a:pt x="329378" y="277799"/>
                        <a:pt x="318901" y="267321"/>
                        <a:pt x="305566" y="267321"/>
                      </a:cubicBezTo>
                      <a:close/>
                    </a:path>
                  </a:pathLst>
                </a:custGeom>
                <a:solidFill>
                  <a:srgbClr val="1F1F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p:grpSp>
          <p:sp>
            <p:nvSpPr>
              <p:cNvPr id="26" name="íšḷiḓe"/>
              <p:cNvSpPr txBox="1"/>
              <p:nvPr/>
            </p:nvSpPr>
            <p:spPr>
              <a:xfrm>
                <a:off x="7940070" y="2497715"/>
                <a:ext cx="3612692" cy="1383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 Light" panose="020B0502040204020203" pitchFamily="34" charset="-122"/>
                    <a:cs typeface="Arial" panose="020B0604020202090204" pitchFamily="34" charset="0"/>
                  </a:rPr>
                  <a:t>1,950 square meter laboratory</a:t>
                </a:r>
              </a:p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 Light" panose="020B0502040204020203" pitchFamily="34" charset="-122"/>
                    <a:cs typeface="Arial" panose="020B0604020202090204" pitchFamily="34" charset="0"/>
                  </a:rPr>
                  <a:t>CNAS accredited</a:t>
                </a:r>
              </a:p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lang="en-US" altLang="zh-CN" sz="140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  <a:sym typeface="+mn-ea"/>
                  </a:rPr>
                  <a:t>Laboratories recognized by m</a:t>
                </a: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ultiple OEMs (GM,VW etc.)</a:t>
                </a:r>
              </a:p>
            </p:txBody>
          </p:sp>
          <p:sp>
            <p:nvSpPr>
              <p:cNvPr id="27" name="íŝľîḑè"/>
              <p:cNvSpPr txBox="1"/>
              <p:nvPr/>
            </p:nvSpPr>
            <p:spPr>
              <a:xfrm>
                <a:off x="7986528" y="2189938"/>
                <a:ext cx="2585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Experimental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" panose="020B0503020204020204" pitchFamily="34" charset="-122"/>
                    <a:cs typeface="Arial" panose="020B0604020202090204" pitchFamily="34" charset="0"/>
                  </a:rPr>
                  <a:t> Capability</a:t>
                </a:r>
              </a:p>
            </p:txBody>
          </p:sp>
        </p:grpSp>
        <p:grpSp>
          <p:nvGrpSpPr>
            <p:cNvPr id="7" name="îṡľíḓê"/>
            <p:cNvGrpSpPr/>
            <p:nvPr/>
          </p:nvGrpSpPr>
          <p:grpSpPr>
            <a:xfrm>
              <a:off x="7501182" y="4527605"/>
              <a:ext cx="4525566" cy="1368227"/>
              <a:chOff x="7501182" y="4527605"/>
              <a:chExt cx="4525566" cy="1368227"/>
            </a:xfrm>
          </p:grpSpPr>
          <p:grpSp>
            <p:nvGrpSpPr>
              <p:cNvPr id="20" name="íṧľíḓè"/>
              <p:cNvGrpSpPr/>
              <p:nvPr/>
            </p:nvGrpSpPr>
            <p:grpSpPr>
              <a:xfrm>
                <a:off x="7501182" y="4527605"/>
                <a:ext cx="637746" cy="637746"/>
                <a:chOff x="4835463" y="4598345"/>
                <a:chExt cx="637746" cy="637746"/>
              </a:xfrm>
            </p:grpSpPr>
            <p:sp>
              <p:nvSpPr>
                <p:cNvPr id="23" name="îṣḻiḓe"/>
                <p:cNvSpPr/>
                <p:nvPr/>
              </p:nvSpPr>
              <p:spPr>
                <a:xfrm>
                  <a:off x="4835463" y="4598345"/>
                  <a:ext cx="637746" cy="6377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4" name="íŝḷiḋê"/>
                <p:cNvSpPr/>
                <p:nvPr/>
              </p:nvSpPr>
              <p:spPr>
                <a:xfrm>
                  <a:off x="4967978" y="4730860"/>
                  <a:ext cx="372717" cy="372717"/>
                </a:xfrm>
                <a:custGeom>
                  <a:avLst/>
                  <a:gdLst>
                    <a:gd name="connsiteX0" fmla="*/ 343764 w 533400"/>
                    <a:gd name="connsiteY0" fmla="*/ 621 h 533400"/>
                    <a:gd name="connsiteX1" fmla="*/ 381864 w 533400"/>
                    <a:gd name="connsiteY1" fmla="*/ 38721 h 533400"/>
                    <a:gd name="connsiteX2" fmla="*/ 381864 w 533400"/>
                    <a:gd name="connsiteY2" fmla="*/ 38721 h 533400"/>
                    <a:gd name="connsiteX3" fmla="*/ 381864 w 533400"/>
                    <a:gd name="connsiteY3" fmla="*/ 114921 h 533400"/>
                    <a:gd name="connsiteX4" fmla="*/ 496164 w 533400"/>
                    <a:gd name="connsiteY4" fmla="*/ 114921 h 533400"/>
                    <a:gd name="connsiteX5" fmla="*/ 534264 w 533400"/>
                    <a:gd name="connsiteY5" fmla="*/ 151116 h 533400"/>
                    <a:gd name="connsiteX6" fmla="*/ 534264 w 533400"/>
                    <a:gd name="connsiteY6" fmla="*/ 153021 h 533400"/>
                    <a:gd name="connsiteX7" fmla="*/ 534264 w 533400"/>
                    <a:gd name="connsiteY7" fmla="*/ 381621 h 533400"/>
                    <a:gd name="connsiteX8" fmla="*/ 498069 w 533400"/>
                    <a:gd name="connsiteY8" fmla="*/ 419721 h 533400"/>
                    <a:gd name="connsiteX9" fmla="*/ 496164 w 533400"/>
                    <a:gd name="connsiteY9" fmla="*/ 419721 h 533400"/>
                    <a:gd name="connsiteX10" fmla="*/ 381864 w 533400"/>
                    <a:gd name="connsiteY10" fmla="*/ 419721 h 533400"/>
                    <a:gd name="connsiteX11" fmla="*/ 381864 w 533400"/>
                    <a:gd name="connsiteY11" fmla="*/ 495921 h 533400"/>
                    <a:gd name="connsiteX12" fmla="*/ 345669 w 533400"/>
                    <a:gd name="connsiteY12" fmla="*/ 534021 h 533400"/>
                    <a:gd name="connsiteX13" fmla="*/ 343764 w 533400"/>
                    <a:gd name="connsiteY13" fmla="*/ 534021 h 533400"/>
                    <a:gd name="connsiteX14" fmla="*/ 191364 w 533400"/>
                    <a:gd name="connsiteY14" fmla="*/ 534021 h 533400"/>
                    <a:gd name="connsiteX15" fmla="*/ 153264 w 533400"/>
                    <a:gd name="connsiteY15" fmla="*/ 495921 h 533400"/>
                    <a:gd name="connsiteX16" fmla="*/ 153264 w 533400"/>
                    <a:gd name="connsiteY16" fmla="*/ 495921 h 533400"/>
                    <a:gd name="connsiteX17" fmla="*/ 153264 w 533400"/>
                    <a:gd name="connsiteY17" fmla="*/ 419721 h 533400"/>
                    <a:gd name="connsiteX18" fmla="*/ 38964 w 533400"/>
                    <a:gd name="connsiteY18" fmla="*/ 419721 h 533400"/>
                    <a:gd name="connsiteX19" fmla="*/ 864 w 533400"/>
                    <a:gd name="connsiteY19" fmla="*/ 383526 h 533400"/>
                    <a:gd name="connsiteX20" fmla="*/ 864 w 533400"/>
                    <a:gd name="connsiteY20" fmla="*/ 381621 h 533400"/>
                    <a:gd name="connsiteX21" fmla="*/ 864 w 533400"/>
                    <a:gd name="connsiteY21" fmla="*/ 197789 h 533400"/>
                    <a:gd name="connsiteX22" fmla="*/ 9436 w 533400"/>
                    <a:gd name="connsiteY22" fmla="*/ 173976 h 533400"/>
                    <a:gd name="connsiteX23" fmla="*/ 11342 w 533400"/>
                    <a:gd name="connsiteY23" fmla="*/ 172071 h 533400"/>
                    <a:gd name="connsiteX24" fmla="*/ 52299 w 533400"/>
                    <a:gd name="connsiteY24" fmla="*/ 127304 h 533400"/>
                    <a:gd name="connsiteX25" fmla="*/ 78017 w 533400"/>
                    <a:gd name="connsiteY25" fmla="*/ 114921 h 533400"/>
                    <a:gd name="connsiteX26" fmla="*/ 79921 w 533400"/>
                    <a:gd name="connsiteY26" fmla="*/ 114921 h 533400"/>
                    <a:gd name="connsiteX27" fmla="*/ 153264 w 533400"/>
                    <a:gd name="connsiteY27" fmla="*/ 114921 h 533400"/>
                    <a:gd name="connsiteX28" fmla="*/ 153264 w 533400"/>
                    <a:gd name="connsiteY28" fmla="*/ 38721 h 533400"/>
                    <a:gd name="connsiteX29" fmla="*/ 189459 w 533400"/>
                    <a:gd name="connsiteY29" fmla="*/ 621 h 533400"/>
                    <a:gd name="connsiteX30" fmla="*/ 191364 w 533400"/>
                    <a:gd name="connsiteY30" fmla="*/ 621 h 533400"/>
                    <a:gd name="connsiteX31" fmla="*/ 343764 w 533400"/>
                    <a:gd name="connsiteY31" fmla="*/ 621 h 533400"/>
                    <a:gd name="connsiteX32" fmla="*/ 343764 w 533400"/>
                    <a:gd name="connsiteY32" fmla="*/ 286371 h 533400"/>
                    <a:gd name="connsiteX33" fmla="*/ 191364 w 533400"/>
                    <a:gd name="connsiteY33" fmla="*/ 286371 h 533400"/>
                    <a:gd name="connsiteX34" fmla="*/ 172314 w 533400"/>
                    <a:gd name="connsiteY34" fmla="*/ 305421 h 533400"/>
                    <a:gd name="connsiteX35" fmla="*/ 172314 w 533400"/>
                    <a:gd name="connsiteY35" fmla="*/ 305421 h 533400"/>
                    <a:gd name="connsiteX36" fmla="*/ 172314 w 533400"/>
                    <a:gd name="connsiteY36" fmla="*/ 495921 h 533400"/>
                    <a:gd name="connsiteX37" fmla="*/ 191364 w 533400"/>
                    <a:gd name="connsiteY37" fmla="*/ 514971 h 533400"/>
                    <a:gd name="connsiteX38" fmla="*/ 191364 w 533400"/>
                    <a:gd name="connsiteY38" fmla="*/ 514971 h 533400"/>
                    <a:gd name="connsiteX39" fmla="*/ 343764 w 533400"/>
                    <a:gd name="connsiteY39" fmla="*/ 514971 h 533400"/>
                    <a:gd name="connsiteX40" fmla="*/ 362814 w 533400"/>
                    <a:gd name="connsiteY40" fmla="*/ 495921 h 533400"/>
                    <a:gd name="connsiteX41" fmla="*/ 362814 w 533400"/>
                    <a:gd name="connsiteY41" fmla="*/ 495921 h 533400"/>
                    <a:gd name="connsiteX42" fmla="*/ 362814 w 533400"/>
                    <a:gd name="connsiteY42" fmla="*/ 305421 h 533400"/>
                    <a:gd name="connsiteX43" fmla="*/ 343764 w 533400"/>
                    <a:gd name="connsiteY43" fmla="*/ 286371 h 533400"/>
                    <a:gd name="connsiteX44" fmla="*/ 343764 w 533400"/>
                    <a:gd name="connsiteY44" fmla="*/ 286371 h 533400"/>
                    <a:gd name="connsiteX45" fmla="*/ 496164 w 533400"/>
                    <a:gd name="connsiteY45" fmla="*/ 133971 h 533400"/>
                    <a:gd name="connsiteX46" fmla="*/ 79921 w 533400"/>
                    <a:gd name="connsiteY46" fmla="*/ 133971 h 533400"/>
                    <a:gd name="connsiteX47" fmla="*/ 67539 w 533400"/>
                    <a:gd name="connsiteY47" fmla="*/ 138734 h 533400"/>
                    <a:gd name="connsiteX48" fmla="*/ 66586 w 533400"/>
                    <a:gd name="connsiteY48" fmla="*/ 139686 h 533400"/>
                    <a:gd name="connsiteX49" fmla="*/ 25629 w 533400"/>
                    <a:gd name="connsiteY49" fmla="*/ 184454 h 533400"/>
                    <a:gd name="connsiteX50" fmla="*/ 20867 w 533400"/>
                    <a:gd name="connsiteY50" fmla="*/ 195884 h 533400"/>
                    <a:gd name="connsiteX51" fmla="*/ 20867 w 533400"/>
                    <a:gd name="connsiteY51" fmla="*/ 197789 h 533400"/>
                    <a:gd name="connsiteX52" fmla="*/ 20867 w 533400"/>
                    <a:gd name="connsiteY52" fmla="*/ 381621 h 533400"/>
                    <a:gd name="connsiteX53" fmla="*/ 38964 w 533400"/>
                    <a:gd name="connsiteY53" fmla="*/ 400671 h 533400"/>
                    <a:gd name="connsiteX54" fmla="*/ 39917 w 533400"/>
                    <a:gd name="connsiteY54" fmla="*/ 400671 h 533400"/>
                    <a:gd name="connsiteX55" fmla="*/ 154217 w 533400"/>
                    <a:gd name="connsiteY55" fmla="*/ 400671 h 533400"/>
                    <a:gd name="connsiteX56" fmla="*/ 154217 w 533400"/>
                    <a:gd name="connsiteY56" fmla="*/ 305421 h 533400"/>
                    <a:gd name="connsiteX57" fmla="*/ 190411 w 533400"/>
                    <a:gd name="connsiteY57" fmla="*/ 267321 h 533400"/>
                    <a:gd name="connsiteX58" fmla="*/ 192317 w 533400"/>
                    <a:gd name="connsiteY58" fmla="*/ 267321 h 533400"/>
                    <a:gd name="connsiteX59" fmla="*/ 344717 w 533400"/>
                    <a:gd name="connsiteY59" fmla="*/ 267321 h 533400"/>
                    <a:gd name="connsiteX60" fmla="*/ 382817 w 533400"/>
                    <a:gd name="connsiteY60" fmla="*/ 305421 h 533400"/>
                    <a:gd name="connsiteX61" fmla="*/ 382817 w 533400"/>
                    <a:gd name="connsiteY61" fmla="*/ 305421 h 533400"/>
                    <a:gd name="connsiteX62" fmla="*/ 382817 w 533400"/>
                    <a:gd name="connsiteY62" fmla="*/ 400671 h 533400"/>
                    <a:gd name="connsiteX63" fmla="*/ 497117 w 533400"/>
                    <a:gd name="connsiteY63" fmla="*/ 400671 h 533400"/>
                    <a:gd name="connsiteX64" fmla="*/ 516167 w 533400"/>
                    <a:gd name="connsiteY64" fmla="*/ 382574 h 533400"/>
                    <a:gd name="connsiteX65" fmla="*/ 516167 w 533400"/>
                    <a:gd name="connsiteY65" fmla="*/ 381621 h 533400"/>
                    <a:gd name="connsiteX66" fmla="*/ 516167 w 533400"/>
                    <a:gd name="connsiteY66" fmla="*/ 153021 h 533400"/>
                    <a:gd name="connsiteX67" fmla="*/ 498069 w 533400"/>
                    <a:gd name="connsiteY67" fmla="*/ 133971 h 533400"/>
                    <a:gd name="connsiteX68" fmla="*/ 496164 w 533400"/>
                    <a:gd name="connsiteY68" fmla="*/ 133971 h 533400"/>
                    <a:gd name="connsiteX69" fmla="*/ 462827 w 533400"/>
                    <a:gd name="connsiteY69" fmla="*/ 172071 h 533400"/>
                    <a:gd name="connsiteX70" fmla="*/ 477114 w 533400"/>
                    <a:gd name="connsiteY70" fmla="*/ 186359 h 533400"/>
                    <a:gd name="connsiteX71" fmla="*/ 462827 w 533400"/>
                    <a:gd name="connsiteY71" fmla="*/ 200646 h 533400"/>
                    <a:gd name="connsiteX72" fmla="*/ 448539 w 533400"/>
                    <a:gd name="connsiteY72" fmla="*/ 186359 h 533400"/>
                    <a:gd name="connsiteX73" fmla="*/ 462827 w 533400"/>
                    <a:gd name="connsiteY73" fmla="*/ 172071 h 533400"/>
                    <a:gd name="connsiteX74" fmla="*/ 343764 w 533400"/>
                    <a:gd name="connsiteY74" fmla="*/ 19671 h 533400"/>
                    <a:gd name="connsiteX75" fmla="*/ 191364 w 533400"/>
                    <a:gd name="connsiteY75" fmla="*/ 19671 h 533400"/>
                    <a:gd name="connsiteX76" fmla="*/ 172314 w 533400"/>
                    <a:gd name="connsiteY76" fmla="*/ 38721 h 533400"/>
                    <a:gd name="connsiteX77" fmla="*/ 172314 w 533400"/>
                    <a:gd name="connsiteY77" fmla="*/ 38721 h 533400"/>
                    <a:gd name="connsiteX78" fmla="*/ 172314 w 533400"/>
                    <a:gd name="connsiteY78" fmla="*/ 114921 h 533400"/>
                    <a:gd name="connsiteX79" fmla="*/ 362814 w 533400"/>
                    <a:gd name="connsiteY79" fmla="*/ 114921 h 533400"/>
                    <a:gd name="connsiteX80" fmla="*/ 362814 w 533400"/>
                    <a:gd name="connsiteY80" fmla="*/ 38721 h 533400"/>
                    <a:gd name="connsiteX81" fmla="*/ 344717 w 533400"/>
                    <a:gd name="connsiteY81" fmla="*/ 19671 h 533400"/>
                    <a:gd name="connsiteX82" fmla="*/ 344717 w 533400"/>
                    <a:gd name="connsiteY82" fmla="*/ 19671 h 533400"/>
                    <a:gd name="connsiteX83" fmla="*/ 343764 w 533400"/>
                    <a:gd name="connsiteY83" fmla="*/ 196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33400" h="533400">
                      <a:moveTo>
                        <a:pt x="343764" y="621"/>
                      </a:moveTo>
                      <a:cubicBezTo>
                        <a:pt x="364719" y="621"/>
                        <a:pt x="381864" y="17766"/>
                        <a:pt x="381864" y="38721"/>
                      </a:cubicBezTo>
                      <a:lnTo>
                        <a:pt x="381864" y="38721"/>
                      </a:lnTo>
                      <a:lnTo>
                        <a:pt x="381864" y="114921"/>
                      </a:lnTo>
                      <a:lnTo>
                        <a:pt x="496164" y="114921"/>
                      </a:lnTo>
                      <a:cubicBezTo>
                        <a:pt x="516167" y="114921"/>
                        <a:pt x="533311" y="131114"/>
                        <a:pt x="534264" y="151116"/>
                      </a:cubicBezTo>
                      <a:lnTo>
                        <a:pt x="534264" y="153021"/>
                      </a:lnTo>
                      <a:lnTo>
                        <a:pt x="534264" y="381621"/>
                      </a:lnTo>
                      <a:cubicBezTo>
                        <a:pt x="534264" y="401624"/>
                        <a:pt x="518071" y="418769"/>
                        <a:pt x="498069" y="419721"/>
                      </a:cubicBezTo>
                      <a:lnTo>
                        <a:pt x="496164" y="419721"/>
                      </a:lnTo>
                      <a:lnTo>
                        <a:pt x="381864" y="419721"/>
                      </a:lnTo>
                      <a:lnTo>
                        <a:pt x="381864" y="495921"/>
                      </a:lnTo>
                      <a:cubicBezTo>
                        <a:pt x="381864" y="515924"/>
                        <a:pt x="365671" y="533069"/>
                        <a:pt x="345669" y="534021"/>
                      </a:cubicBezTo>
                      <a:lnTo>
                        <a:pt x="343764" y="534021"/>
                      </a:lnTo>
                      <a:lnTo>
                        <a:pt x="191364" y="534021"/>
                      </a:lnTo>
                      <a:cubicBezTo>
                        <a:pt x="170409" y="534021"/>
                        <a:pt x="153264" y="516876"/>
                        <a:pt x="153264" y="495921"/>
                      </a:cubicBezTo>
                      <a:lnTo>
                        <a:pt x="153264" y="495921"/>
                      </a:lnTo>
                      <a:lnTo>
                        <a:pt x="153264" y="419721"/>
                      </a:lnTo>
                      <a:lnTo>
                        <a:pt x="38964" y="419721"/>
                      </a:lnTo>
                      <a:cubicBezTo>
                        <a:pt x="18961" y="419721"/>
                        <a:pt x="1817" y="403529"/>
                        <a:pt x="864" y="383526"/>
                      </a:cubicBezTo>
                      <a:lnTo>
                        <a:pt x="864" y="381621"/>
                      </a:lnTo>
                      <a:lnTo>
                        <a:pt x="864" y="197789"/>
                      </a:lnTo>
                      <a:cubicBezTo>
                        <a:pt x="864" y="189216"/>
                        <a:pt x="3721" y="180644"/>
                        <a:pt x="9436" y="173976"/>
                      </a:cubicBezTo>
                      <a:lnTo>
                        <a:pt x="11342" y="172071"/>
                      </a:lnTo>
                      <a:lnTo>
                        <a:pt x="52299" y="127304"/>
                      </a:lnTo>
                      <a:cubicBezTo>
                        <a:pt x="58967" y="119684"/>
                        <a:pt x="68492" y="115874"/>
                        <a:pt x="78017" y="114921"/>
                      </a:cubicBezTo>
                      <a:lnTo>
                        <a:pt x="79921" y="114921"/>
                      </a:lnTo>
                      <a:lnTo>
                        <a:pt x="153264" y="114921"/>
                      </a:lnTo>
                      <a:lnTo>
                        <a:pt x="153264" y="38721"/>
                      </a:lnTo>
                      <a:cubicBezTo>
                        <a:pt x="153264" y="18719"/>
                        <a:pt x="169457" y="1574"/>
                        <a:pt x="189459" y="621"/>
                      </a:cubicBezTo>
                      <a:lnTo>
                        <a:pt x="191364" y="621"/>
                      </a:lnTo>
                      <a:lnTo>
                        <a:pt x="343764" y="621"/>
                      </a:lnTo>
                      <a:close/>
                      <a:moveTo>
                        <a:pt x="343764" y="286371"/>
                      </a:moveTo>
                      <a:lnTo>
                        <a:pt x="191364" y="286371"/>
                      </a:lnTo>
                      <a:cubicBezTo>
                        <a:pt x="180886" y="286371"/>
                        <a:pt x="172314" y="294944"/>
                        <a:pt x="172314" y="305421"/>
                      </a:cubicBezTo>
                      <a:lnTo>
                        <a:pt x="172314" y="305421"/>
                      </a:lnTo>
                      <a:lnTo>
                        <a:pt x="172314" y="495921"/>
                      </a:lnTo>
                      <a:cubicBezTo>
                        <a:pt x="172314" y="506399"/>
                        <a:pt x="180886" y="514971"/>
                        <a:pt x="191364" y="514971"/>
                      </a:cubicBezTo>
                      <a:lnTo>
                        <a:pt x="191364" y="514971"/>
                      </a:lnTo>
                      <a:lnTo>
                        <a:pt x="343764" y="514971"/>
                      </a:lnTo>
                      <a:cubicBezTo>
                        <a:pt x="354242" y="514971"/>
                        <a:pt x="362814" y="506399"/>
                        <a:pt x="362814" y="495921"/>
                      </a:cubicBezTo>
                      <a:lnTo>
                        <a:pt x="362814" y="495921"/>
                      </a:lnTo>
                      <a:lnTo>
                        <a:pt x="362814" y="305421"/>
                      </a:lnTo>
                      <a:cubicBezTo>
                        <a:pt x="362814" y="294944"/>
                        <a:pt x="354242" y="286371"/>
                        <a:pt x="343764" y="286371"/>
                      </a:cubicBezTo>
                      <a:lnTo>
                        <a:pt x="343764" y="286371"/>
                      </a:lnTo>
                      <a:close/>
                      <a:moveTo>
                        <a:pt x="496164" y="133971"/>
                      </a:moveTo>
                      <a:lnTo>
                        <a:pt x="79921" y="133971"/>
                      </a:lnTo>
                      <a:cubicBezTo>
                        <a:pt x="75159" y="133971"/>
                        <a:pt x="70396" y="135876"/>
                        <a:pt x="67539" y="138734"/>
                      </a:cubicBezTo>
                      <a:lnTo>
                        <a:pt x="66586" y="139686"/>
                      </a:lnTo>
                      <a:lnTo>
                        <a:pt x="25629" y="184454"/>
                      </a:lnTo>
                      <a:cubicBezTo>
                        <a:pt x="22771" y="187311"/>
                        <a:pt x="20867" y="191121"/>
                        <a:pt x="20867" y="195884"/>
                      </a:cubicBezTo>
                      <a:lnTo>
                        <a:pt x="20867" y="197789"/>
                      </a:lnTo>
                      <a:lnTo>
                        <a:pt x="20867" y="381621"/>
                      </a:lnTo>
                      <a:cubicBezTo>
                        <a:pt x="20867" y="392099"/>
                        <a:pt x="28486" y="399719"/>
                        <a:pt x="38964" y="400671"/>
                      </a:cubicBezTo>
                      <a:lnTo>
                        <a:pt x="39917" y="400671"/>
                      </a:lnTo>
                      <a:lnTo>
                        <a:pt x="154217" y="400671"/>
                      </a:lnTo>
                      <a:lnTo>
                        <a:pt x="154217" y="305421"/>
                      </a:lnTo>
                      <a:cubicBezTo>
                        <a:pt x="154217" y="285419"/>
                        <a:pt x="170409" y="268274"/>
                        <a:pt x="190411" y="267321"/>
                      </a:cubicBezTo>
                      <a:lnTo>
                        <a:pt x="192317" y="267321"/>
                      </a:lnTo>
                      <a:lnTo>
                        <a:pt x="344717" y="267321"/>
                      </a:lnTo>
                      <a:cubicBezTo>
                        <a:pt x="365671" y="267321"/>
                        <a:pt x="382817" y="284466"/>
                        <a:pt x="382817" y="305421"/>
                      </a:cubicBezTo>
                      <a:lnTo>
                        <a:pt x="382817" y="305421"/>
                      </a:lnTo>
                      <a:lnTo>
                        <a:pt x="382817" y="400671"/>
                      </a:lnTo>
                      <a:lnTo>
                        <a:pt x="497117" y="400671"/>
                      </a:lnTo>
                      <a:cubicBezTo>
                        <a:pt x="507594" y="400671"/>
                        <a:pt x="515214" y="393051"/>
                        <a:pt x="516167" y="382574"/>
                      </a:cubicBezTo>
                      <a:lnTo>
                        <a:pt x="516167" y="381621"/>
                      </a:lnTo>
                      <a:lnTo>
                        <a:pt x="516167" y="153021"/>
                      </a:lnTo>
                      <a:cubicBezTo>
                        <a:pt x="516167" y="142544"/>
                        <a:pt x="508546" y="134924"/>
                        <a:pt x="498069" y="133971"/>
                      </a:cubicBezTo>
                      <a:lnTo>
                        <a:pt x="496164" y="133971"/>
                      </a:lnTo>
                      <a:close/>
                      <a:moveTo>
                        <a:pt x="462827" y="172071"/>
                      </a:moveTo>
                      <a:cubicBezTo>
                        <a:pt x="470446" y="172071"/>
                        <a:pt x="477114" y="178739"/>
                        <a:pt x="477114" y="186359"/>
                      </a:cubicBezTo>
                      <a:cubicBezTo>
                        <a:pt x="477114" y="193979"/>
                        <a:pt x="470446" y="200646"/>
                        <a:pt x="462827" y="200646"/>
                      </a:cubicBezTo>
                      <a:cubicBezTo>
                        <a:pt x="455207" y="200646"/>
                        <a:pt x="448539" y="193979"/>
                        <a:pt x="448539" y="186359"/>
                      </a:cubicBezTo>
                      <a:cubicBezTo>
                        <a:pt x="448539" y="178739"/>
                        <a:pt x="455207" y="172071"/>
                        <a:pt x="462827" y="172071"/>
                      </a:cubicBezTo>
                      <a:close/>
                      <a:moveTo>
                        <a:pt x="343764" y="19671"/>
                      </a:moveTo>
                      <a:lnTo>
                        <a:pt x="191364" y="19671"/>
                      </a:lnTo>
                      <a:cubicBezTo>
                        <a:pt x="180886" y="19671"/>
                        <a:pt x="172314" y="28244"/>
                        <a:pt x="172314" y="38721"/>
                      </a:cubicBezTo>
                      <a:lnTo>
                        <a:pt x="172314" y="38721"/>
                      </a:lnTo>
                      <a:lnTo>
                        <a:pt x="172314" y="114921"/>
                      </a:lnTo>
                      <a:lnTo>
                        <a:pt x="362814" y="114921"/>
                      </a:lnTo>
                      <a:lnTo>
                        <a:pt x="362814" y="38721"/>
                      </a:lnTo>
                      <a:cubicBezTo>
                        <a:pt x="362814" y="28244"/>
                        <a:pt x="355194" y="20624"/>
                        <a:pt x="344717" y="19671"/>
                      </a:cubicBezTo>
                      <a:lnTo>
                        <a:pt x="344717" y="19671"/>
                      </a:lnTo>
                      <a:lnTo>
                        <a:pt x="343764" y="1967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p:grpSp>
          <p:sp>
            <p:nvSpPr>
              <p:cNvPr id="21" name="î$ḷïḓe"/>
              <p:cNvSpPr txBox="1"/>
              <p:nvPr/>
            </p:nvSpPr>
            <p:spPr>
              <a:xfrm>
                <a:off x="8191838" y="4835382"/>
                <a:ext cx="3834910" cy="1060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Automated</a:t>
                </a: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 Light" panose="020B0502040204020203" pitchFamily="34" charset="-122"/>
                    <a:cs typeface="Arial" panose="020B0604020202090204" pitchFamily="34" charset="0"/>
                  </a:rPr>
                  <a:t> assembly </a:t>
                </a:r>
              </a:p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 Light" panose="020B0502040204020203" pitchFamily="34" charset="-122"/>
                    <a:cs typeface="Arial" panose="020B0604020202090204" pitchFamily="34" charset="0"/>
                  </a:rPr>
                  <a:t>Customized processes</a:t>
                </a:r>
              </a:p>
              <a:p>
                <a:pPr lvl="1"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 Light" panose="020B0502040204020203" pitchFamily="34" charset="-122"/>
                    <a:cs typeface="Arial" panose="020B0604020202090204" pitchFamily="34" charset="0"/>
                  </a:rPr>
                  <a:t>Benchmark Assessment</a:t>
                </a:r>
              </a:p>
            </p:txBody>
          </p:sp>
          <p:sp>
            <p:nvSpPr>
              <p:cNvPr id="22" name="îsľiďè"/>
              <p:cNvSpPr txBox="1"/>
              <p:nvPr/>
            </p:nvSpPr>
            <p:spPr>
              <a:xfrm>
                <a:off x="8240528" y="4527605"/>
                <a:ext cx="26788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Engineering Capabilities</a:t>
                </a:r>
              </a:p>
            </p:txBody>
          </p:sp>
        </p:grpSp>
        <p:grpSp>
          <p:nvGrpSpPr>
            <p:cNvPr id="8" name="íš1íḋe"/>
            <p:cNvGrpSpPr/>
            <p:nvPr/>
          </p:nvGrpSpPr>
          <p:grpSpPr>
            <a:xfrm>
              <a:off x="37079" y="2175267"/>
              <a:ext cx="4433680" cy="1368227"/>
              <a:chOff x="-216921" y="2189938"/>
              <a:chExt cx="4433680" cy="1368227"/>
            </a:xfrm>
          </p:grpSpPr>
          <p:grpSp>
            <p:nvGrpSpPr>
              <p:cNvPr id="15" name="î$ľîdè"/>
              <p:cNvGrpSpPr/>
              <p:nvPr/>
            </p:nvGrpSpPr>
            <p:grpSpPr>
              <a:xfrm>
                <a:off x="3579013" y="2255216"/>
                <a:ext cx="637746" cy="637746"/>
                <a:chOff x="1222256" y="2760578"/>
                <a:chExt cx="637746" cy="637746"/>
              </a:xfrm>
            </p:grpSpPr>
            <p:sp>
              <p:nvSpPr>
                <p:cNvPr id="18" name="ïṥļïḍé"/>
                <p:cNvSpPr/>
                <p:nvPr/>
              </p:nvSpPr>
              <p:spPr>
                <a:xfrm>
                  <a:off x="1222256" y="2760578"/>
                  <a:ext cx="637746" cy="6377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19" name="îṡḻîde"/>
                <p:cNvSpPr/>
                <p:nvPr/>
              </p:nvSpPr>
              <p:spPr>
                <a:xfrm>
                  <a:off x="1388049" y="2893093"/>
                  <a:ext cx="306160" cy="372717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310867 w 438150"/>
                    <a:gd name="connsiteY1" fmla="*/ 12051 h 533400"/>
                    <a:gd name="connsiteX2" fmla="*/ 310867 w 438150"/>
                    <a:gd name="connsiteY2" fmla="*/ 12051 h 533400"/>
                    <a:gd name="connsiteX3" fmla="*/ 427072 w 438150"/>
                    <a:gd name="connsiteY3" fmla="*/ 128256 h 533400"/>
                    <a:gd name="connsiteX4" fmla="*/ 438502 w 438150"/>
                    <a:gd name="connsiteY4" fmla="*/ 154926 h 533400"/>
                    <a:gd name="connsiteX5" fmla="*/ 438502 w 438150"/>
                    <a:gd name="connsiteY5" fmla="*/ 154926 h 533400"/>
                    <a:gd name="connsiteX6" fmla="*/ 438502 w 438150"/>
                    <a:gd name="connsiteY6" fmla="*/ 495921 h 533400"/>
                    <a:gd name="connsiteX7" fmla="*/ 400402 w 438150"/>
                    <a:gd name="connsiteY7" fmla="*/ 534021 h 533400"/>
                    <a:gd name="connsiteX8" fmla="*/ 400402 w 438150"/>
                    <a:gd name="connsiteY8" fmla="*/ 534021 h 533400"/>
                    <a:gd name="connsiteX9" fmla="*/ 38452 w 438150"/>
                    <a:gd name="connsiteY9" fmla="*/ 534021 h 533400"/>
                    <a:gd name="connsiteX10" fmla="*/ 352 w 438150"/>
                    <a:gd name="connsiteY10" fmla="*/ 495921 h 533400"/>
                    <a:gd name="connsiteX11" fmla="*/ 352 w 438150"/>
                    <a:gd name="connsiteY11" fmla="*/ 495921 h 533400"/>
                    <a:gd name="connsiteX12" fmla="*/ 352 w 438150"/>
                    <a:gd name="connsiteY12" fmla="*/ 38721 h 533400"/>
                    <a:gd name="connsiteX13" fmla="*/ 38452 w 438150"/>
                    <a:gd name="connsiteY13" fmla="*/ 621 h 533400"/>
                    <a:gd name="connsiteX14" fmla="*/ 38452 w 438150"/>
                    <a:gd name="connsiteY14" fmla="*/ 621 h 533400"/>
                    <a:gd name="connsiteX15" fmla="*/ 284197 w 438150"/>
                    <a:gd name="connsiteY15" fmla="*/ 621 h 533400"/>
                    <a:gd name="connsiteX16" fmla="*/ 284197 w 438150"/>
                    <a:gd name="connsiteY16" fmla="*/ 19671 h 533400"/>
                    <a:gd name="connsiteX17" fmla="*/ 38452 w 438150"/>
                    <a:gd name="connsiteY17" fmla="*/ 19671 h 533400"/>
                    <a:gd name="connsiteX18" fmla="*/ 19402 w 438150"/>
                    <a:gd name="connsiteY18" fmla="*/ 38721 h 533400"/>
                    <a:gd name="connsiteX19" fmla="*/ 19402 w 438150"/>
                    <a:gd name="connsiteY19" fmla="*/ 38721 h 533400"/>
                    <a:gd name="connsiteX20" fmla="*/ 19402 w 438150"/>
                    <a:gd name="connsiteY20" fmla="*/ 495921 h 533400"/>
                    <a:gd name="connsiteX21" fmla="*/ 38452 w 438150"/>
                    <a:gd name="connsiteY21" fmla="*/ 514971 h 533400"/>
                    <a:gd name="connsiteX22" fmla="*/ 38452 w 438150"/>
                    <a:gd name="connsiteY22" fmla="*/ 514971 h 533400"/>
                    <a:gd name="connsiteX23" fmla="*/ 400402 w 438150"/>
                    <a:gd name="connsiteY23" fmla="*/ 514971 h 533400"/>
                    <a:gd name="connsiteX24" fmla="*/ 419452 w 438150"/>
                    <a:gd name="connsiteY24" fmla="*/ 495921 h 533400"/>
                    <a:gd name="connsiteX25" fmla="*/ 419452 w 438150"/>
                    <a:gd name="connsiteY25" fmla="*/ 495921 h 533400"/>
                    <a:gd name="connsiteX26" fmla="*/ 419452 w 438150"/>
                    <a:gd name="connsiteY26" fmla="*/ 154926 h 533400"/>
                    <a:gd name="connsiteX27" fmla="*/ 419452 w 438150"/>
                    <a:gd name="connsiteY27" fmla="*/ 153021 h 533400"/>
                    <a:gd name="connsiteX28" fmla="*/ 314677 w 438150"/>
                    <a:gd name="connsiteY28" fmla="*/ 153021 h 533400"/>
                    <a:gd name="connsiteX29" fmla="*/ 286102 w 438150"/>
                    <a:gd name="connsiteY29" fmla="*/ 126351 h 533400"/>
                    <a:gd name="connsiteX30" fmla="*/ 286102 w 438150"/>
                    <a:gd name="connsiteY30" fmla="*/ 124446 h 533400"/>
                    <a:gd name="connsiteX31" fmla="*/ 286102 w 438150"/>
                    <a:gd name="connsiteY31" fmla="*/ 19671 h 533400"/>
                    <a:gd name="connsiteX32" fmla="*/ 284197 w 438150"/>
                    <a:gd name="connsiteY32" fmla="*/ 19671 h 533400"/>
                    <a:gd name="connsiteX33" fmla="*/ 284197 w 438150"/>
                    <a:gd name="connsiteY33" fmla="*/ 19671 h 533400"/>
                    <a:gd name="connsiteX34" fmla="*/ 248002 w 438150"/>
                    <a:gd name="connsiteY34" fmla="*/ 200646 h 533400"/>
                    <a:gd name="connsiteX35" fmla="*/ 305152 w 438150"/>
                    <a:gd name="connsiteY35" fmla="*/ 257796 h 533400"/>
                    <a:gd name="connsiteX36" fmla="*/ 248002 w 438150"/>
                    <a:gd name="connsiteY36" fmla="*/ 314946 h 533400"/>
                    <a:gd name="connsiteX37" fmla="*/ 248002 w 438150"/>
                    <a:gd name="connsiteY37" fmla="*/ 314946 h 533400"/>
                    <a:gd name="connsiteX38" fmla="*/ 171802 w 438150"/>
                    <a:gd name="connsiteY38" fmla="*/ 314946 h 533400"/>
                    <a:gd name="connsiteX39" fmla="*/ 171802 w 438150"/>
                    <a:gd name="connsiteY39" fmla="*/ 410196 h 533400"/>
                    <a:gd name="connsiteX40" fmla="*/ 152752 w 438150"/>
                    <a:gd name="connsiteY40" fmla="*/ 410196 h 533400"/>
                    <a:gd name="connsiteX41" fmla="*/ 152752 w 438150"/>
                    <a:gd name="connsiteY41" fmla="*/ 200646 h 533400"/>
                    <a:gd name="connsiteX42" fmla="*/ 248002 w 438150"/>
                    <a:gd name="connsiteY42" fmla="*/ 200646 h 533400"/>
                    <a:gd name="connsiteX43" fmla="*/ 248002 w 438150"/>
                    <a:gd name="connsiteY43" fmla="*/ 219696 h 533400"/>
                    <a:gd name="connsiteX44" fmla="*/ 171802 w 438150"/>
                    <a:gd name="connsiteY44" fmla="*/ 219696 h 533400"/>
                    <a:gd name="connsiteX45" fmla="*/ 171802 w 438150"/>
                    <a:gd name="connsiteY45" fmla="*/ 295896 h 533400"/>
                    <a:gd name="connsiteX46" fmla="*/ 248002 w 438150"/>
                    <a:gd name="connsiteY46" fmla="*/ 295896 h 533400"/>
                    <a:gd name="connsiteX47" fmla="*/ 286102 w 438150"/>
                    <a:gd name="connsiteY47" fmla="*/ 257796 h 533400"/>
                    <a:gd name="connsiteX48" fmla="*/ 248002 w 438150"/>
                    <a:gd name="connsiteY48" fmla="*/ 219696 h 533400"/>
                    <a:gd name="connsiteX49" fmla="*/ 248002 w 438150"/>
                    <a:gd name="connsiteY49" fmla="*/ 219696 h 533400"/>
                    <a:gd name="connsiteX50" fmla="*/ 305152 w 438150"/>
                    <a:gd name="connsiteY50" fmla="*/ 33006 h 533400"/>
                    <a:gd name="connsiteX51" fmla="*/ 305152 w 438150"/>
                    <a:gd name="connsiteY51" fmla="*/ 124446 h 533400"/>
                    <a:gd name="connsiteX52" fmla="*/ 313724 w 438150"/>
                    <a:gd name="connsiteY52" fmla="*/ 133971 h 533400"/>
                    <a:gd name="connsiteX53" fmla="*/ 314677 w 438150"/>
                    <a:gd name="connsiteY53" fmla="*/ 133971 h 533400"/>
                    <a:gd name="connsiteX54" fmla="*/ 406117 w 438150"/>
                    <a:gd name="connsiteY54" fmla="*/ 133971 h 533400"/>
                    <a:gd name="connsiteX55" fmla="*/ 305152 w 438150"/>
                    <a:gd name="connsiteY55" fmla="*/ 3300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94674" y="621"/>
                        <a:pt x="304199" y="4431"/>
                        <a:pt x="310867" y="12051"/>
                      </a:cubicBezTo>
                      <a:lnTo>
                        <a:pt x="310867" y="12051"/>
                      </a:lnTo>
                      <a:lnTo>
                        <a:pt x="427072" y="128256"/>
                      </a:lnTo>
                      <a:cubicBezTo>
                        <a:pt x="434692" y="135876"/>
                        <a:pt x="438502" y="145401"/>
                        <a:pt x="438502" y="154926"/>
                      </a:cubicBezTo>
                      <a:lnTo>
                        <a:pt x="438502" y="154926"/>
                      </a:lnTo>
                      <a:lnTo>
                        <a:pt x="438502" y="495921"/>
                      </a:lnTo>
                      <a:cubicBezTo>
                        <a:pt x="438502" y="516876"/>
                        <a:pt x="421357" y="534021"/>
                        <a:pt x="400402" y="534021"/>
                      </a:cubicBezTo>
                      <a:lnTo>
                        <a:pt x="400402" y="534021"/>
                      </a:lnTo>
                      <a:lnTo>
                        <a:pt x="38452" y="534021"/>
                      </a:lnTo>
                      <a:cubicBezTo>
                        <a:pt x="17497" y="534021"/>
                        <a:pt x="352" y="516876"/>
                        <a:pt x="352" y="495921"/>
                      </a:cubicBezTo>
                      <a:lnTo>
                        <a:pt x="352" y="495921"/>
                      </a:lnTo>
                      <a:lnTo>
                        <a:pt x="352" y="38721"/>
                      </a:lnTo>
                      <a:cubicBezTo>
                        <a:pt x="352" y="17766"/>
                        <a:pt x="17497" y="621"/>
                        <a:pt x="38452" y="621"/>
                      </a:cubicBezTo>
                      <a:lnTo>
                        <a:pt x="38452" y="621"/>
                      </a:lnTo>
                      <a:lnTo>
                        <a:pt x="284197" y="621"/>
                      </a:lnTo>
                      <a:close/>
                      <a:moveTo>
                        <a:pt x="284197" y="19671"/>
                      </a:moveTo>
                      <a:lnTo>
                        <a:pt x="38452" y="19671"/>
                      </a:lnTo>
                      <a:cubicBezTo>
                        <a:pt x="27974" y="19671"/>
                        <a:pt x="19402" y="28244"/>
                        <a:pt x="19402" y="38721"/>
                      </a:cubicBezTo>
                      <a:lnTo>
                        <a:pt x="19402" y="38721"/>
                      </a:lnTo>
                      <a:lnTo>
                        <a:pt x="19402" y="495921"/>
                      </a:lnTo>
                      <a:cubicBezTo>
                        <a:pt x="19402" y="506399"/>
                        <a:pt x="27974" y="514971"/>
                        <a:pt x="38452" y="514971"/>
                      </a:cubicBezTo>
                      <a:lnTo>
                        <a:pt x="38452" y="514971"/>
                      </a:lnTo>
                      <a:lnTo>
                        <a:pt x="400402" y="514971"/>
                      </a:lnTo>
                      <a:cubicBezTo>
                        <a:pt x="410880" y="514971"/>
                        <a:pt x="419452" y="506399"/>
                        <a:pt x="419452" y="495921"/>
                      </a:cubicBezTo>
                      <a:lnTo>
                        <a:pt x="419452" y="495921"/>
                      </a:lnTo>
                      <a:lnTo>
                        <a:pt x="419452" y="154926"/>
                      </a:lnTo>
                      <a:cubicBezTo>
                        <a:pt x="419452" y="153974"/>
                        <a:pt x="419452" y="153021"/>
                        <a:pt x="419452" y="153021"/>
                      </a:cubicBezTo>
                      <a:lnTo>
                        <a:pt x="314677" y="153021"/>
                      </a:lnTo>
                      <a:cubicBezTo>
                        <a:pt x="299437" y="153021"/>
                        <a:pt x="287055" y="141591"/>
                        <a:pt x="286102" y="126351"/>
                      </a:cubicBezTo>
                      <a:lnTo>
                        <a:pt x="286102" y="124446"/>
                      </a:lnTo>
                      <a:lnTo>
                        <a:pt x="286102" y="19671"/>
                      </a:lnTo>
                      <a:cubicBezTo>
                        <a:pt x="285149" y="19671"/>
                        <a:pt x="284197" y="19671"/>
                        <a:pt x="284197" y="19671"/>
                      </a:cubicBezTo>
                      <a:lnTo>
                        <a:pt x="284197" y="19671"/>
                      </a:lnTo>
                      <a:close/>
                      <a:moveTo>
                        <a:pt x="248002" y="200646"/>
                      </a:moveTo>
                      <a:cubicBezTo>
                        <a:pt x="279434" y="200646"/>
                        <a:pt x="305152" y="226364"/>
                        <a:pt x="305152" y="257796"/>
                      </a:cubicBezTo>
                      <a:cubicBezTo>
                        <a:pt x="305152" y="289229"/>
                        <a:pt x="279434" y="314946"/>
                        <a:pt x="248002" y="314946"/>
                      </a:cubicBezTo>
                      <a:lnTo>
                        <a:pt x="248002" y="314946"/>
                      </a:lnTo>
                      <a:lnTo>
                        <a:pt x="171802" y="314946"/>
                      </a:lnTo>
                      <a:lnTo>
                        <a:pt x="171802" y="410196"/>
                      </a:lnTo>
                      <a:lnTo>
                        <a:pt x="152752" y="410196"/>
                      </a:lnTo>
                      <a:lnTo>
                        <a:pt x="152752" y="200646"/>
                      </a:ln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lnTo>
                        <a:pt x="171802" y="219696"/>
                      </a:lnTo>
                      <a:lnTo>
                        <a:pt x="171802" y="295896"/>
                      </a:lnTo>
                      <a:lnTo>
                        <a:pt x="248002" y="295896"/>
                      </a:lnTo>
                      <a:cubicBezTo>
                        <a:pt x="268957" y="295896"/>
                        <a:pt x="286102" y="278751"/>
                        <a:pt x="286102" y="257796"/>
                      </a:cubicBezTo>
                      <a:cubicBezTo>
                        <a:pt x="286102" y="236841"/>
                        <a:pt x="268957" y="219696"/>
                        <a:pt x="248002" y="219696"/>
                      </a:cubicBezTo>
                      <a:lnTo>
                        <a:pt x="248002" y="219696"/>
                      </a:lnTo>
                      <a:close/>
                      <a:moveTo>
                        <a:pt x="305152" y="33006"/>
                      </a:moveTo>
                      <a:lnTo>
                        <a:pt x="305152" y="124446"/>
                      </a:lnTo>
                      <a:cubicBezTo>
                        <a:pt x="305152" y="129209"/>
                        <a:pt x="308962" y="133019"/>
                        <a:pt x="313724" y="133971"/>
                      </a:cubicBezTo>
                      <a:lnTo>
                        <a:pt x="314677" y="133971"/>
                      </a:lnTo>
                      <a:lnTo>
                        <a:pt x="406117" y="133971"/>
                      </a:lnTo>
                      <a:lnTo>
                        <a:pt x="305152" y="3300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p:grpSp>
          <p:sp>
            <p:nvSpPr>
              <p:cNvPr id="16" name="iṧ1îde"/>
              <p:cNvSpPr txBox="1"/>
              <p:nvPr/>
            </p:nvSpPr>
            <p:spPr>
              <a:xfrm>
                <a:off x="147942" y="2497715"/>
                <a:ext cx="3305502" cy="1060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765">
                  <a:lnSpc>
                    <a:spcPct val="150000"/>
                  </a:lnSpc>
                  <a:buSzPct val="25000"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Average project duration reduced by 20%</a:t>
                </a:r>
              </a:p>
              <a:p>
                <a:pPr defTabSz="913765">
                  <a:lnSpc>
                    <a:spcPct val="150000"/>
                  </a:lnSpc>
                  <a:buSzPct val="25000"/>
                  <a:defRPr/>
                </a:pPr>
                <a:endParaRPr kumimoji="0" lang="en-US" altLang="zh-CN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90204" pitchFamily="34" charset="0"/>
                </a:endParaRPr>
              </a:p>
            </p:txBody>
          </p:sp>
          <p:sp>
            <p:nvSpPr>
              <p:cNvPr id="17" name="ïśļiďè"/>
              <p:cNvSpPr txBox="1"/>
              <p:nvPr/>
            </p:nvSpPr>
            <p:spPr>
              <a:xfrm>
                <a:off x="-216921" y="2189938"/>
                <a:ext cx="3670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Technical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90204" pitchFamily="34" charset="0"/>
                    <a:ea typeface="微软雅黑" panose="020B0503020204020204" pitchFamily="34" charset="-122"/>
                    <a:cs typeface="Arial" panose="020B0604020202090204" pitchFamily="34" charset="0"/>
                  </a:rPr>
                  <a:t> Development Capabilities</a:t>
                </a:r>
              </a:p>
            </p:txBody>
          </p:sp>
        </p:grpSp>
        <p:grpSp>
          <p:nvGrpSpPr>
            <p:cNvPr id="9" name="ïŝļidê"/>
            <p:cNvGrpSpPr/>
            <p:nvPr/>
          </p:nvGrpSpPr>
          <p:grpSpPr>
            <a:xfrm>
              <a:off x="-51497" y="4538173"/>
              <a:ext cx="4522256" cy="1979366"/>
              <a:chOff x="-305497" y="4552844"/>
              <a:chExt cx="4522256" cy="1979366"/>
            </a:xfrm>
          </p:grpSpPr>
          <p:grpSp>
            <p:nvGrpSpPr>
              <p:cNvPr id="10" name="iśļîďe"/>
              <p:cNvGrpSpPr/>
              <p:nvPr/>
            </p:nvGrpSpPr>
            <p:grpSpPr>
              <a:xfrm>
                <a:off x="3579013" y="4552844"/>
                <a:ext cx="637746" cy="637746"/>
                <a:chOff x="1263383" y="4614264"/>
                <a:chExt cx="637746" cy="637746"/>
              </a:xfrm>
            </p:grpSpPr>
            <p:sp>
              <p:nvSpPr>
                <p:cNvPr id="13" name="iṧļiďê"/>
                <p:cNvSpPr/>
                <p:nvPr/>
              </p:nvSpPr>
              <p:spPr>
                <a:xfrm>
                  <a:off x="1263383" y="4614264"/>
                  <a:ext cx="637746" cy="6377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endParaRPr lang="zh-CN" altLang="en-US" sz="2000" b="1" dirty="0">
                    <a:solidFill>
                      <a:schemeClr val="bg1"/>
                    </a:solidFill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14" name="í$líḑe"/>
                <p:cNvSpPr/>
                <p:nvPr/>
              </p:nvSpPr>
              <p:spPr>
                <a:xfrm>
                  <a:off x="1409209" y="4746779"/>
                  <a:ext cx="346094" cy="372717"/>
                </a:xfrm>
                <a:custGeom>
                  <a:avLst/>
                  <a:gdLst>
                    <a:gd name="connsiteX0" fmla="*/ 362430 w 495300"/>
                    <a:gd name="connsiteY0" fmla="*/ 621 h 533400"/>
                    <a:gd name="connsiteX1" fmla="*/ 400530 w 495300"/>
                    <a:gd name="connsiteY1" fmla="*/ 38721 h 533400"/>
                    <a:gd name="connsiteX2" fmla="*/ 400530 w 495300"/>
                    <a:gd name="connsiteY2" fmla="*/ 38721 h 533400"/>
                    <a:gd name="connsiteX3" fmla="*/ 400530 w 495300"/>
                    <a:gd name="connsiteY3" fmla="*/ 124446 h 533400"/>
                    <a:gd name="connsiteX4" fmla="*/ 362430 w 495300"/>
                    <a:gd name="connsiteY4" fmla="*/ 162546 h 533400"/>
                    <a:gd name="connsiteX5" fmla="*/ 362430 w 495300"/>
                    <a:gd name="connsiteY5" fmla="*/ 162546 h 533400"/>
                    <a:gd name="connsiteX6" fmla="*/ 257655 w 495300"/>
                    <a:gd name="connsiteY6" fmla="*/ 162546 h 533400"/>
                    <a:gd name="connsiteX7" fmla="*/ 257655 w 495300"/>
                    <a:gd name="connsiteY7" fmla="*/ 295896 h 533400"/>
                    <a:gd name="connsiteX8" fmla="*/ 419580 w 495300"/>
                    <a:gd name="connsiteY8" fmla="*/ 295896 h 533400"/>
                    <a:gd name="connsiteX9" fmla="*/ 457680 w 495300"/>
                    <a:gd name="connsiteY9" fmla="*/ 332091 h 533400"/>
                    <a:gd name="connsiteX10" fmla="*/ 457680 w 495300"/>
                    <a:gd name="connsiteY10" fmla="*/ 333996 h 533400"/>
                    <a:gd name="connsiteX11" fmla="*/ 457680 w 495300"/>
                    <a:gd name="connsiteY11" fmla="*/ 438771 h 533400"/>
                    <a:gd name="connsiteX12" fmla="*/ 467205 w 495300"/>
                    <a:gd name="connsiteY12" fmla="*/ 438771 h 533400"/>
                    <a:gd name="connsiteX13" fmla="*/ 495780 w 495300"/>
                    <a:gd name="connsiteY13" fmla="*/ 465441 h 533400"/>
                    <a:gd name="connsiteX14" fmla="*/ 495780 w 495300"/>
                    <a:gd name="connsiteY14" fmla="*/ 467346 h 533400"/>
                    <a:gd name="connsiteX15" fmla="*/ 495780 w 495300"/>
                    <a:gd name="connsiteY15" fmla="*/ 505446 h 533400"/>
                    <a:gd name="connsiteX16" fmla="*/ 467205 w 495300"/>
                    <a:gd name="connsiteY16" fmla="*/ 534021 h 533400"/>
                    <a:gd name="connsiteX17" fmla="*/ 467205 w 495300"/>
                    <a:gd name="connsiteY17" fmla="*/ 534021 h 533400"/>
                    <a:gd name="connsiteX18" fmla="*/ 429105 w 495300"/>
                    <a:gd name="connsiteY18" fmla="*/ 534021 h 533400"/>
                    <a:gd name="connsiteX19" fmla="*/ 400530 w 495300"/>
                    <a:gd name="connsiteY19" fmla="*/ 505446 h 533400"/>
                    <a:gd name="connsiteX20" fmla="*/ 400530 w 495300"/>
                    <a:gd name="connsiteY20" fmla="*/ 505446 h 533400"/>
                    <a:gd name="connsiteX21" fmla="*/ 400530 w 495300"/>
                    <a:gd name="connsiteY21" fmla="*/ 467346 h 533400"/>
                    <a:gd name="connsiteX22" fmla="*/ 429105 w 495300"/>
                    <a:gd name="connsiteY22" fmla="*/ 438771 h 533400"/>
                    <a:gd name="connsiteX23" fmla="*/ 429105 w 495300"/>
                    <a:gd name="connsiteY23" fmla="*/ 438771 h 533400"/>
                    <a:gd name="connsiteX24" fmla="*/ 438630 w 495300"/>
                    <a:gd name="connsiteY24" fmla="*/ 438771 h 533400"/>
                    <a:gd name="connsiteX25" fmla="*/ 438630 w 495300"/>
                    <a:gd name="connsiteY25" fmla="*/ 333996 h 533400"/>
                    <a:gd name="connsiteX26" fmla="*/ 420533 w 495300"/>
                    <a:gd name="connsiteY26" fmla="*/ 314946 h 533400"/>
                    <a:gd name="connsiteX27" fmla="*/ 419580 w 495300"/>
                    <a:gd name="connsiteY27" fmla="*/ 314946 h 533400"/>
                    <a:gd name="connsiteX28" fmla="*/ 257655 w 495300"/>
                    <a:gd name="connsiteY28" fmla="*/ 314946 h 533400"/>
                    <a:gd name="connsiteX29" fmla="*/ 257655 w 495300"/>
                    <a:gd name="connsiteY29" fmla="*/ 438771 h 533400"/>
                    <a:gd name="connsiteX30" fmla="*/ 267180 w 495300"/>
                    <a:gd name="connsiteY30" fmla="*/ 438771 h 533400"/>
                    <a:gd name="connsiteX31" fmla="*/ 295755 w 495300"/>
                    <a:gd name="connsiteY31" fmla="*/ 465441 h 533400"/>
                    <a:gd name="connsiteX32" fmla="*/ 295755 w 495300"/>
                    <a:gd name="connsiteY32" fmla="*/ 467346 h 533400"/>
                    <a:gd name="connsiteX33" fmla="*/ 295755 w 495300"/>
                    <a:gd name="connsiteY33" fmla="*/ 505446 h 533400"/>
                    <a:gd name="connsiteX34" fmla="*/ 267180 w 495300"/>
                    <a:gd name="connsiteY34" fmla="*/ 534021 h 533400"/>
                    <a:gd name="connsiteX35" fmla="*/ 267180 w 495300"/>
                    <a:gd name="connsiteY35" fmla="*/ 534021 h 533400"/>
                    <a:gd name="connsiteX36" fmla="*/ 229080 w 495300"/>
                    <a:gd name="connsiteY36" fmla="*/ 534021 h 533400"/>
                    <a:gd name="connsiteX37" fmla="*/ 200505 w 495300"/>
                    <a:gd name="connsiteY37" fmla="*/ 505446 h 533400"/>
                    <a:gd name="connsiteX38" fmla="*/ 200505 w 495300"/>
                    <a:gd name="connsiteY38" fmla="*/ 505446 h 533400"/>
                    <a:gd name="connsiteX39" fmla="*/ 200505 w 495300"/>
                    <a:gd name="connsiteY39" fmla="*/ 467346 h 533400"/>
                    <a:gd name="connsiteX40" fmla="*/ 229080 w 495300"/>
                    <a:gd name="connsiteY40" fmla="*/ 438771 h 533400"/>
                    <a:gd name="connsiteX41" fmla="*/ 229080 w 495300"/>
                    <a:gd name="connsiteY41" fmla="*/ 438771 h 533400"/>
                    <a:gd name="connsiteX42" fmla="*/ 238605 w 495300"/>
                    <a:gd name="connsiteY42" fmla="*/ 438771 h 533400"/>
                    <a:gd name="connsiteX43" fmla="*/ 238605 w 495300"/>
                    <a:gd name="connsiteY43" fmla="*/ 314946 h 533400"/>
                    <a:gd name="connsiteX44" fmla="*/ 76680 w 495300"/>
                    <a:gd name="connsiteY44" fmla="*/ 314946 h 533400"/>
                    <a:gd name="connsiteX45" fmla="*/ 57630 w 495300"/>
                    <a:gd name="connsiteY45" fmla="*/ 333044 h 533400"/>
                    <a:gd name="connsiteX46" fmla="*/ 57630 w 495300"/>
                    <a:gd name="connsiteY46" fmla="*/ 333996 h 533400"/>
                    <a:gd name="connsiteX47" fmla="*/ 57630 w 495300"/>
                    <a:gd name="connsiteY47" fmla="*/ 438771 h 533400"/>
                    <a:gd name="connsiteX48" fmla="*/ 67155 w 495300"/>
                    <a:gd name="connsiteY48" fmla="*/ 438771 h 533400"/>
                    <a:gd name="connsiteX49" fmla="*/ 95730 w 495300"/>
                    <a:gd name="connsiteY49" fmla="*/ 465441 h 533400"/>
                    <a:gd name="connsiteX50" fmla="*/ 95730 w 495300"/>
                    <a:gd name="connsiteY50" fmla="*/ 467346 h 533400"/>
                    <a:gd name="connsiteX51" fmla="*/ 95730 w 495300"/>
                    <a:gd name="connsiteY51" fmla="*/ 505446 h 533400"/>
                    <a:gd name="connsiteX52" fmla="*/ 67155 w 495300"/>
                    <a:gd name="connsiteY52" fmla="*/ 534021 h 533400"/>
                    <a:gd name="connsiteX53" fmla="*/ 67155 w 495300"/>
                    <a:gd name="connsiteY53" fmla="*/ 534021 h 533400"/>
                    <a:gd name="connsiteX54" fmla="*/ 29055 w 495300"/>
                    <a:gd name="connsiteY54" fmla="*/ 534021 h 533400"/>
                    <a:gd name="connsiteX55" fmla="*/ 480 w 495300"/>
                    <a:gd name="connsiteY55" fmla="*/ 505446 h 533400"/>
                    <a:gd name="connsiteX56" fmla="*/ 480 w 495300"/>
                    <a:gd name="connsiteY56" fmla="*/ 505446 h 533400"/>
                    <a:gd name="connsiteX57" fmla="*/ 480 w 495300"/>
                    <a:gd name="connsiteY57" fmla="*/ 467346 h 533400"/>
                    <a:gd name="connsiteX58" fmla="*/ 29055 w 495300"/>
                    <a:gd name="connsiteY58" fmla="*/ 438771 h 533400"/>
                    <a:gd name="connsiteX59" fmla="*/ 29055 w 495300"/>
                    <a:gd name="connsiteY59" fmla="*/ 438771 h 533400"/>
                    <a:gd name="connsiteX60" fmla="*/ 38580 w 495300"/>
                    <a:gd name="connsiteY60" fmla="*/ 438771 h 533400"/>
                    <a:gd name="connsiteX61" fmla="*/ 38580 w 495300"/>
                    <a:gd name="connsiteY61" fmla="*/ 333996 h 533400"/>
                    <a:gd name="connsiteX62" fmla="*/ 74775 w 495300"/>
                    <a:gd name="connsiteY62" fmla="*/ 295896 h 533400"/>
                    <a:gd name="connsiteX63" fmla="*/ 76680 w 495300"/>
                    <a:gd name="connsiteY63" fmla="*/ 295896 h 533400"/>
                    <a:gd name="connsiteX64" fmla="*/ 238605 w 495300"/>
                    <a:gd name="connsiteY64" fmla="*/ 295896 h 533400"/>
                    <a:gd name="connsiteX65" fmla="*/ 238605 w 495300"/>
                    <a:gd name="connsiteY65" fmla="*/ 162546 h 533400"/>
                    <a:gd name="connsiteX66" fmla="*/ 133830 w 495300"/>
                    <a:gd name="connsiteY66" fmla="*/ 162546 h 533400"/>
                    <a:gd name="connsiteX67" fmla="*/ 95730 w 495300"/>
                    <a:gd name="connsiteY67" fmla="*/ 126351 h 533400"/>
                    <a:gd name="connsiteX68" fmla="*/ 95730 w 495300"/>
                    <a:gd name="connsiteY68" fmla="*/ 124446 h 533400"/>
                    <a:gd name="connsiteX69" fmla="*/ 95730 w 495300"/>
                    <a:gd name="connsiteY69" fmla="*/ 38721 h 533400"/>
                    <a:gd name="connsiteX70" fmla="*/ 133830 w 495300"/>
                    <a:gd name="connsiteY70" fmla="*/ 621 h 533400"/>
                    <a:gd name="connsiteX71" fmla="*/ 133830 w 495300"/>
                    <a:gd name="connsiteY71" fmla="*/ 621 h 533400"/>
                    <a:gd name="connsiteX72" fmla="*/ 362430 w 495300"/>
                    <a:gd name="connsiteY72" fmla="*/ 621 h 533400"/>
                    <a:gd name="connsiteX73" fmla="*/ 67155 w 495300"/>
                    <a:gd name="connsiteY73" fmla="*/ 457821 h 533400"/>
                    <a:gd name="connsiteX74" fmla="*/ 29055 w 495300"/>
                    <a:gd name="connsiteY74" fmla="*/ 457821 h 533400"/>
                    <a:gd name="connsiteX75" fmla="*/ 19530 w 495300"/>
                    <a:gd name="connsiteY75" fmla="*/ 467346 h 533400"/>
                    <a:gd name="connsiteX76" fmla="*/ 19530 w 495300"/>
                    <a:gd name="connsiteY76" fmla="*/ 467346 h 533400"/>
                    <a:gd name="connsiteX77" fmla="*/ 19530 w 495300"/>
                    <a:gd name="connsiteY77" fmla="*/ 505446 h 533400"/>
                    <a:gd name="connsiteX78" fmla="*/ 29055 w 495300"/>
                    <a:gd name="connsiteY78" fmla="*/ 514971 h 533400"/>
                    <a:gd name="connsiteX79" fmla="*/ 29055 w 495300"/>
                    <a:gd name="connsiteY79" fmla="*/ 514971 h 533400"/>
                    <a:gd name="connsiteX80" fmla="*/ 67155 w 495300"/>
                    <a:gd name="connsiteY80" fmla="*/ 514971 h 533400"/>
                    <a:gd name="connsiteX81" fmla="*/ 76680 w 495300"/>
                    <a:gd name="connsiteY81" fmla="*/ 505446 h 533400"/>
                    <a:gd name="connsiteX82" fmla="*/ 76680 w 495300"/>
                    <a:gd name="connsiteY82" fmla="*/ 505446 h 533400"/>
                    <a:gd name="connsiteX83" fmla="*/ 76680 w 495300"/>
                    <a:gd name="connsiteY83" fmla="*/ 467346 h 533400"/>
                    <a:gd name="connsiteX84" fmla="*/ 67155 w 495300"/>
                    <a:gd name="connsiteY84" fmla="*/ 457821 h 533400"/>
                    <a:gd name="connsiteX85" fmla="*/ 67155 w 495300"/>
                    <a:gd name="connsiteY85" fmla="*/ 457821 h 533400"/>
                    <a:gd name="connsiteX86" fmla="*/ 267180 w 495300"/>
                    <a:gd name="connsiteY86" fmla="*/ 457821 h 533400"/>
                    <a:gd name="connsiteX87" fmla="*/ 229080 w 495300"/>
                    <a:gd name="connsiteY87" fmla="*/ 457821 h 533400"/>
                    <a:gd name="connsiteX88" fmla="*/ 219555 w 495300"/>
                    <a:gd name="connsiteY88" fmla="*/ 467346 h 533400"/>
                    <a:gd name="connsiteX89" fmla="*/ 219555 w 495300"/>
                    <a:gd name="connsiteY89" fmla="*/ 467346 h 533400"/>
                    <a:gd name="connsiteX90" fmla="*/ 219555 w 495300"/>
                    <a:gd name="connsiteY90" fmla="*/ 505446 h 533400"/>
                    <a:gd name="connsiteX91" fmla="*/ 229080 w 495300"/>
                    <a:gd name="connsiteY91" fmla="*/ 514971 h 533400"/>
                    <a:gd name="connsiteX92" fmla="*/ 229080 w 495300"/>
                    <a:gd name="connsiteY92" fmla="*/ 514971 h 533400"/>
                    <a:gd name="connsiteX93" fmla="*/ 267180 w 495300"/>
                    <a:gd name="connsiteY93" fmla="*/ 514971 h 533400"/>
                    <a:gd name="connsiteX94" fmla="*/ 276705 w 495300"/>
                    <a:gd name="connsiteY94" fmla="*/ 505446 h 533400"/>
                    <a:gd name="connsiteX95" fmla="*/ 276705 w 495300"/>
                    <a:gd name="connsiteY95" fmla="*/ 505446 h 533400"/>
                    <a:gd name="connsiteX96" fmla="*/ 276705 w 495300"/>
                    <a:gd name="connsiteY96" fmla="*/ 467346 h 533400"/>
                    <a:gd name="connsiteX97" fmla="*/ 267180 w 495300"/>
                    <a:gd name="connsiteY97" fmla="*/ 457821 h 533400"/>
                    <a:gd name="connsiteX98" fmla="*/ 267180 w 495300"/>
                    <a:gd name="connsiteY98" fmla="*/ 457821 h 533400"/>
                    <a:gd name="connsiteX99" fmla="*/ 467205 w 495300"/>
                    <a:gd name="connsiteY99" fmla="*/ 457821 h 533400"/>
                    <a:gd name="connsiteX100" fmla="*/ 429105 w 495300"/>
                    <a:gd name="connsiteY100" fmla="*/ 457821 h 533400"/>
                    <a:gd name="connsiteX101" fmla="*/ 419580 w 495300"/>
                    <a:gd name="connsiteY101" fmla="*/ 467346 h 533400"/>
                    <a:gd name="connsiteX102" fmla="*/ 419580 w 495300"/>
                    <a:gd name="connsiteY102" fmla="*/ 467346 h 533400"/>
                    <a:gd name="connsiteX103" fmla="*/ 419580 w 495300"/>
                    <a:gd name="connsiteY103" fmla="*/ 505446 h 533400"/>
                    <a:gd name="connsiteX104" fmla="*/ 429105 w 495300"/>
                    <a:gd name="connsiteY104" fmla="*/ 514971 h 533400"/>
                    <a:gd name="connsiteX105" fmla="*/ 429105 w 495300"/>
                    <a:gd name="connsiteY105" fmla="*/ 514971 h 533400"/>
                    <a:gd name="connsiteX106" fmla="*/ 467205 w 495300"/>
                    <a:gd name="connsiteY106" fmla="*/ 514971 h 533400"/>
                    <a:gd name="connsiteX107" fmla="*/ 476730 w 495300"/>
                    <a:gd name="connsiteY107" fmla="*/ 505446 h 533400"/>
                    <a:gd name="connsiteX108" fmla="*/ 476730 w 495300"/>
                    <a:gd name="connsiteY108" fmla="*/ 505446 h 533400"/>
                    <a:gd name="connsiteX109" fmla="*/ 476730 w 495300"/>
                    <a:gd name="connsiteY109" fmla="*/ 467346 h 533400"/>
                    <a:gd name="connsiteX110" fmla="*/ 467205 w 495300"/>
                    <a:gd name="connsiteY110" fmla="*/ 457821 h 533400"/>
                    <a:gd name="connsiteX111" fmla="*/ 467205 w 495300"/>
                    <a:gd name="connsiteY111" fmla="*/ 457821 h 533400"/>
                    <a:gd name="connsiteX112" fmla="*/ 362430 w 495300"/>
                    <a:gd name="connsiteY112" fmla="*/ 19671 h 533400"/>
                    <a:gd name="connsiteX113" fmla="*/ 133830 w 495300"/>
                    <a:gd name="connsiteY113" fmla="*/ 19671 h 533400"/>
                    <a:gd name="connsiteX114" fmla="*/ 114780 w 495300"/>
                    <a:gd name="connsiteY114" fmla="*/ 38721 h 533400"/>
                    <a:gd name="connsiteX115" fmla="*/ 114780 w 495300"/>
                    <a:gd name="connsiteY115" fmla="*/ 38721 h 533400"/>
                    <a:gd name="connsiteX116" fmla="*/ 114780 w 495300"/>
                    <a:gd name="connsiteY116" fmla="*/ 124446 h 533400"/>
                    <a:gd name="connsiteX117" fmla="*/ 133830 w 495300"/>
                    <a:gd name="connsiteY117" fmla="*/ 143496 h 533400"/>
                    <a:gd name="connsiteX118" fmla="*/ 133830 w 495300"/>
                    <a:gd name="connsiteY118" fmla="*/ 143496 h 533400"/>
                    <a:gd name="connsiteX119" fmla="*/ 362430 w 495300"/>
                    <a:gd name="connsiteY119" fmla="*/ 143496 h 533400"/>
                    <a:gd name="connsiteX120" fmla="*/ 381480 w 495300"/>
                    <a:gd name="connsiteY120" fmla="*/ 124446 h 533400"/>
                    <a:gd name="connsiteX121" fmla="*/ 381480 w 495300"/>
                    <a:gd name="connsiteY121" fmla="*/ 124446 h 533400"/>
                    <a:gd name="connsiteX122" fmla="*/ 381480 w 495300"/>
                    <a:gd name="connsiteY122" fmla="*/ 38721 h 533400"/>
                    <a:gd name="connsiteX123" fmla="*/ 362430 w 495300"/>
                    <a:gd name="connsiteY123" fmla="*/ 19671 h 533400"/>
                    <a:gd name="connsiteX124" fmla="*/ 362430 w 495300"/>
                    <a:gd name="connsiteY124" fmla="*/ 19671 h 533400"/>
                    <a:gd name="connsiteX125" fmla="*/ 157643 w 495300"/>
                    <a:gd name="connsiteY125" fmla="*/ 86346 h 533400"/>
                    <a:gd name="connsiteX126" fmla="*/ 171930 w 495300"/>
                    <a:gd name="connsiteY126" fmla="*/ 100634 h 533400"/>
                    <a:gd name="connsiteX127" fmla="*/ 157643 w 495300"/>
                    <a:gd name="connsiteY127" fmla="*/ 114921 h 533400"/>
                    <a:gd name="connsiteX128" fmla="*/ 143355 w 495300"/>
                    <a:gd name="connsiteY128" fmla="*/ 100634 h 533400"/>
                    <a:gd name="connsiteX129" fmla="*/ 157643 w 495300"/>
                    <a:gd name="connsiteY129" fmla="*/ 8634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495300" h="533400">
                      <a:moveTo>
                        <a:pt x="362430" y="621"/>
                      </a:moveTo>
                      <a:cubicBezTo>
                        <a:pt x="383385" y="621"/>
                        <a:pt x="400530" y="17766"/>
                        <a:pt x="400530" y="38721"/>
                      </a:cubicBezTo>
                      <a:lnTo>
                        <a:pt x="400530" y="38721"/>
                      </a:lnTo>
                      <a:lnTo>
                        <a:pt x="400530" y="124446"/>
                      </a:lnTo>
                      <a:cubicBezTo>
                        <a:pt x="400530" y="145401"/>
                        <a:pt x="383385" y="162546"/>
                        <a:pt x="362430" y="162546"/>
                      </a:cubicBezTo>
                      <a:lnTo>
                        <a:pt x="362430" y="162546"/>
                      </a:lnTo>
                      <a:lnTo>
                        <a:pt x="257655" y="162546"/>
                      </a:lnTo>
                      <a:lnTo>
                        <a:pt x="257655" y="295896"/>
                      </a:lnTo>
                      <a:lnTo>
                        <a:pt x="419580" y="295896"/>
                      </a:lnTo>
                      <a:cubicBezTo>
                        <a:pt x="439583" y="295896"/>
                        <a:pt x="456727" y="312089"/>
                        <a:pt x="457680" y="332091"/>
                      </a:cubicBezTo>
                      <a:lnTo>
                        <a:pt x="457680" y="333996"/>
                      </a:lnTo>
                      <a:lnTo>
                        <a:pt x="457680" y="438771"/>
                      </a:lnTo>
                      <a:lnTo>
                        <a:pt x="467205" y="438771"/>
                      </a:lnTo>
                      <a:cubicBezTo>
                        <a:pt x="482445" y="438771"/>
                        <a:pt x="494827" y="450201"/>
                        <a:pt x="495780" y="465441"/>
                      </a:cubicBezTo>
                      <a:lnTo>
                        <a:pt x="495780" y="467346"/>
                      </a:lnTo>
                      <a:lnTo>
                        <a:pt x="495780" y="505446"/>
                      </a:lnTo>
                      <a:cubicBezTo>
                        <a:pt x="495780" y="521639"/>
                        <a:pt x="483398" y="534021"/>
                        <a:pt x="467205" y="534021"/>
                      </a:cubicBezTo>
                      <a:lnTo>
                        <a:pt x="467205" y="534021"/>
                      </a:lnTo>
                      <a:lnTo>
                        <a:pt x="429105" y="534021"/>
                      </a:lnTo>
                      <a:cubicBezTo>
                        <a:pt x="412912" y="534021"/>
                        <a:pt x="400530" y="521639"/>
                        <a:pt x="400530" y="505446"/>
                      </a:cubicBezTo>
                      <a:lnTo>
                        <a:pt x="400530" y="505446"/>
                      </a:lnTo>
                      <a:lnTo>
                        <a:pt x="400530" y="467346"/>
                      </a:lnTo>
                      <a:cubicBezTo>
                        <a:pt x="400530" y="451154"/>
                        <a:pt x="412912" y="438771"/>
                        <a:pt x="429105" y="438771"/>
                      </a:cubicBezTo>
                      <a:lnTo>
                        <a:pt x="429105" y="438771"/>
                      </a:lnTo>
                      <a:lnTo>
                        <a:pt x="438630" y="438771"/>
                      </a:lnTo>
                      <a:lnTo>
                        <a:pt x="438630" y="333996"/>
                      </a:lnTo>
                      <a:cubicBezTo>
                        <a:pt x="438630" y="323519"/>
                        <a:pt x="431010" y="315899"/>
                        <a:pt x="420533" y="314946"/>
                      </a:cubicBezTo>
                      <a:lnTo>
                        <a:pt x="419580" y="314946"/>
                      </a:lnTo>
                      <a:lnTo>
                        <a:pt x="257655" y="314946"/>
                      </a:lnTo>
                      <a:lnTo>
                        <a:pt x="257655" y="438771"/>
                      </a:lnTo>
                      <a:lnTo>
                        <a:pt x="267180" y="438771"/>
                      </a:lnTo>
                      <a:cubicBezTo>
                        <a:pt x="282420" y="438771"/>
                        <a:pt x="294802" y="450201"/>
                        <a:pt x="295755" y="465441"/>
                      </a:cubicBezTo>
                      <a:lnTo>
                        <a:pt x="295755" y="467346"/>
                      </a:lnTo>
                      <a:lnTo>
                        <a:pt x="295755" y="505446"/>
                      </a:lnTo>
                      <a:cubicBezTo>
                        <a:pt x="295755" y="521639"/>
                        <a:pt x="283373" y="534021"/>
                        <a:pt x="267180" y="534021"/>
                      </a:cubicBezTo>
                      <a:lnTo>
                        <a:pt x="267180" y="534021"/>
                      </a:lnTo>
                      <a:lnTo>
                        <a:pt x="229080" y="534021"/>
                      </a:lnTo>
                      <a:cubicBezTo>
                        <a:pt x="212887" y="534021"/>
                        <a:pt x="200505" y="521639"/>
                        <a:pt x="200505" y="505446"/>
                      </a:cubicBezTo>
                      <a:lnTo>
                        <a:pt x="200505" y="505446"/>
                      </a:lnTo>
                      <a:lnTo>
                        <a:pt x="200505" y="467346"/>
                      </a:lnTo>
                      <a:cubicBezTo>
                        <a:pt x="200505" y="451154"/>
                        <a:pt x="212887" y="438771"/>
                        <a:pt x="229080" y="438771"/>
                      </a:cubicBezTo>
                      <a:lnTo>
                        <a:pt x="229080" y="438771"/>
                      </a:lnTo>
                      <a:lnTo>
                        <a:pt x="238605" y="438771"/>
                      </a:lnTo>
                      <a:lnTo>
                        <a:pt x="238605" y="314946"/>
                      </a:lnTo>
                      <a:lnTo>
                        <a:pt x="76680" y="314946"/>
                      </a:lnTo>
                      <a:cubicBezTo>
                        <a:pt x="66202" y="314946"/>
                        <a:pt x="58583" y="322566"/>
                        <a:pt x="57630" y="333044"/>
                      </a:cubicBezTo>
                      <a:lnTo>
                        <a:pt x="57630" y="333996"/>
                      </a:lnTo>
                      <a:lnTo>
                        <a:pt x="57630" y="438771"/>
                      </a:lnTo>
                      <a:lnTo>
                        <a:pt x="67155" y="438771"/>
                      </a:lnTo>
                      <a:cubicBezTo>
                        <a:pt x="82395" y="438771"/>
                        <a:pt x="94777" y="450201"/>
                        <a:pt x="95730" y="465441"/>
                      </a:cubicBezTo>
                      <a:lnTo>
                        <a:pt x="95730" y="467346"/>
                      </a:lnTo>
                      <a:lnTo>
                        <a:pt x="95730" y="505446"/>
                      </a:lnTo>
                      <a:cubicBezTo>
                        <a:pt x="95730" y="521639"/>
                        <a:pt x="83348" y="534021"/>
                        <a:pt x="67155" y="534021"/>
                      </a:cubicBezTo>
                      <a:lnTo>
                        <a:pt x="67155" y="534021"/>
                      </a:lnTo>
                      <a:lnTo>
                        <a:pt x="29055" y="534021"/>
                      </a:lnTo>
                      <a:cubicBezTo>
                        <a:pt x="12862" y="534021"/>
                        <a:pt x="480" y="521639"/>
                        <a:pt x="480" y="505446"/>
                      </a:cubicBezTo>
                      <a:lnTo>
                        <a:pt x="480" y="505446"/>
                      </a:lnTo>
                      <a:lnTo>
                        <a:pt x="480" y="467346"/>
                      </a:lnTo>
                      <a:cubicBezTo>
                        <a:pt x="480" y="451154"/>
                        <a:pt x="12862" y="438771"/>
                        <a:pt x="29055" y="438771"/>
                      </a:cubicBezTo>
                      <a:lnTo>
                        <a:pt x="29055" y="438771"/>
                      </a:lnTo>
                      <a:lnTo>
                        <a:pt x="38580" y="438771"/>
                      </a:lnTo>
                      <a:lnTo>
                        <a:pt x="38580" y="333996"/>
                      </a:lnTo>
                      <a:cubicBezTo>
                        <a:pt x="38580" y="313994"/>
                        <a:pt x="54773" y="296849"/>
                        <a:pt x="74775" y="295896"/>
                      </a:cubicBezTo>
                      <a:lnTo>
                        <a:pt x="76680" y="295896"/>
                      </a:lnTo>
                      <a:lnTo>
                        <a:pt x="238605" y="295896"/>
                      </a:lnTo>
                      <a:lnTo>
                        <a:pt x="238605" y="162546"/>
                      </a:lnTo>
                      <a:lnTo>
                        <a:pt x="133830" y="162546"/>
                      </a:lnTo>
                      <a:cubicBezTo>
                        <a:pt x="113827" y="162546"/>
                        <a:pt x="96683" y="146354"/>
                        <a:pt x="95730" y="126351"/>
                      </a:cubicBezTo>
                      <a:lnTo>
                        <a:pt x="95730" y="124446"/>
                      </a:lnTo>
                      <a:lnTo>
                        <a:pt x="95730" y="38721"/>
                      </a:lnTo>
                      <a:cubicBezTo>
                        <a:pt x="95730" y="17766"/>
                        <a:pt x="112875" y="621"/>
                        <a:pt x="133830" y="621"/>
                      </a:cubicBezTo>
                      <a:lnTo>
                        <a:pt x="133830" y="621"/>
                      </a:lnTo>
                      <a:lnTo>
                        <a:pt x="362430" y="621"/>
                      </a:lnTo>
                      <a:close/>
                      <a:moveTo>
                        <a:pt x="67155" y="457821"/>
                      </a:moveTo>
                      <a:lnTo>
                        <a:pt x="29055" y="457821"/>
                      </a:lnTo>
                      <a:cubicBezTo>
                        <a:pt x="23340" y="457821"/>
                        <a:pt x="19530" y="461631"/>
                        <a:pt x="19530" y="467346"/>
                      </a:cubicBezTo>
                      <a:lnTo>
                        <a:pt x="19530" y="467346"/>
                      </a:lnTo>
                      <a:lnTo>
                        <a:pt x="19530" y="505446"/>
                      </a:lnTo>
                      <a:cubicBezTo>
                        <a:pt x="19530" y="511161"/>
                        <a:pt x="23340" y="514971"/>
                        <a:pt x="29055" y="514971"/>
                      </a:cubicBezTo>
                      <a:lnTo>
                        <a:pt x="29055" y="514971"/>
                      </a:lnTo>
                      <a:lnTo>
                        <a:pt x="67155" y="514971"/>
                      </a:lnTo>
                      <a:cubicBezTo>
                        <a:pt x="72870" y="514971"/>
                        <a:pt x="76680" y="511161"/>
                        <a:pt x="76680" y="505446"/>
                      </a:cubicBezTo>
                      <a:lnTo>
                        <a:pt x="76680" y="505446"/>
                      </a:lnTo>
                      <a:lnTo>
                        <a:pt x="76680" y="467346"/>
                      </a:lnTo>
                      <a:cubicBezTo>
                        <a:pt x="76680" y="461631"/>
                        <a:pt x="72870" y="457821"/>
                        <a:pt x="67155" y="457821"/>
                      </a:cubicBezTo>
                      <a:lnTo>
                        <a:pt x="67155" y="457821"/>
                      </a:lnTo>
                      <a:close/>
                      <a:moveTo>
                        <a:pt x="267180" y="457821"/>
                      </a:moveTo>
                      <a:lnTo>
                        <a:pt x="229080" y="457821"/>
                      </a:lnTo>
                      <a:cubicBezTo>
                        <a:pt x="223365" y="457821"/>
                        <a:pt x="219555" y="461631"/>
                        <a:pt x="219555" y="467346"/>
                      </a:cubicBezTo>
                      <a:lnTo>
                        <a:pt x="219555" y="467346"/>
                      </a:lnTo>
                      <a:lnTo>
                        <a:pt x="219555" y="505446"/>
                      </a:lnTo>
                      <a:cubicBezTo>
                        <a:pt x="219555" y="511161"/>
                        <a:pt x="223365" y="514971"/>
                        <a:pt x="229080" y="514971"/>
                      </a:cubicBezTo>
                      <a:lnTo>
                        <a:pt x="229080" y="514971"/>
                      </a:lnTo>
                      <a:lnTo>
                        <a:pt x="267180" y="514971"/>
                      </a:lnTo>
                      <a:cubicBezTo>
                        <a:pt x="272895" y="514971"/>
                        <a:pt x="276705" y="511161"/>
                        <a:pt x="276705" y="505446"/>
                      </a:cubicBezTo>
                      <a:lnTo>
                        <a:pt x="276705" y="505446"/>
                      </a:lnTo>
                      <a:lnTo>
                        <a:pt x="276705" y="467346"/>
                      </a:lnTo>
                      <a:cubicBezTo>
                        <a:pt x="276705" y="461631"/>
                        <a:pt x="272895" y="457821"/>
                        <a:pt x="267180" y="457821"/>
                      </a:cubicBezTo>
                      <a:lnTo>
                        <a:pt x="267180" y="457821"/>
                      </a:lnTo>
                      <a:close/>
                      <a:moveTo>
                        <a:pt x="467205" y="457821"/>
                      </a:moveTo>
                      <a:lnTo>
                        <a:pt x="429105" y="457821"/>
                      </a:lnTo>
                      <a:cubicBezTo>
                        <a:pt x="423390" y="457821"/>
                        <a:pt x="419580" y="461631"/>
                        <a:pt x="419580" y="467346"/>
                      </a:cubicBezTo>
                      <a:lnTo>
                        <a:pt x="419580" y="467346"/>
                      </a:lnTo>
                      <a:lnTo>
                        <a:pt x="419580" y="505446"/>
                      </a:lnTo>
                      <a:cubicBezTo>
                        <a:pt x="419580" y="511161"/>
                        <a:pt x="423390" y="514971"/>
                        <a:pt x="429105" y="514971"/>
                      </a:cubicBezTo>
                      <a:lnTo>
                        <a:pt x="429105" y="514971"/>
                      </a:lnTo>
                      <a:lnTo>
                        <a:pt x="467205" y="514971"/>
                      </a:lnTo>
                      <a:cubicBezTo>
                        <a:pt x="472920" y="514971"/>
                        <a:pt x="476730" y="511161"/>
                        <a:pt x="476730" y="505446"/>
                      </a:cubicBezTo>
                      <a:lnTo>
                        <a:pt x="476730" y="505446"/>
                      </a:lnTo>
                      <a:lnTo>
                        <a:pt x="476730" y="467346"/>
                      </a:lnTo>
                      <a:cubicBezTo>
                        <a:pt x="476730" y="461631"/>
                        <a:pt x="472920" y="457821"/>
                        <a:pt x="467205" y="457821"/>
                      </a:cubicBezTo>
                      <a:lnTo>
                        <a:pt x="467205" y="457821"/>
                      </a:lnTo>
                      <a:close/>
                      <a:moveTo>
                        <a:pt x="362430" y="19671"/>
                      </a:moveTo>
                      <a:lnTo>
                        <a:pt x="133830" y="19671"/>
                      </a:lnTo>
                      <a:cubicBezTo>
                        <a:pt x="123352" y="19671"/>
                        <a:pt x="114780" y="28244"/>
                        <a:pt x="114780" y="38721"/>
                      </a:cubicBezTo>
                      <a:lnTo>
                        <a:pt x="114780" y="38721"/>
                      </a:lnTo>
                      <a:lnTo>
                        <a:pt x="114780" y="124446"/>
                      </a:lnTo>
                      <a:cubicBezTo>
                        <a:pt x="114780" y="134924"/>
                        <a:pt x="123352" y="143496"/>
                        <a:pt x="133830" y="143496"/>
                      </a:cubicBezTo>
                      <a:lnTo>
                        <a:pt x="133830" y="143496"/>
                      </a:lnTo>
                      <a:lnTo>
                        <a:pt x="362430" y="143496"/>
                      </a:lnTo>
                      <a:cubicBezTo>
                        <a:pt x="372908" y="143496"/>
                        <a:pt x="381480" y="134924"/>
                        <a:pt x="381480" y="124446"/>
                      </a:cubicBezTo>
                      <a:lnTo>
                        <a:pt x="381480" y="124446"/>
                      </a:lnTo>
                      <a:lnTo>
                        <a:pt x="381480" y="38721"/>
                      </a:lnTo>
                      <a:cubicBezTo>
                        <a:pt x="381480" y="28244"/>
                        <a:pt x="372908" y="19671"/>
                        <a:pt x="362430" y="19671"/>
                      </a:cubicBezTo>
                      <a:lnTo>
                        <a:pt x="362430" y="19671"/>
                      </a:lnTo>
                      <a:close/>
                      <a:moveTo>
                        <a:pt x="157643" y="86346"/>
                      </a:moveTo>
                      <a:cubicBezTo>
                        <a:pt x="165262" y="86346"/>
                        <a:pt x="171930" y="93014"/>
                        <a:pt x="171930" y="100634"/>
                      </a:cubicBezTo>
                      <a:cubicBezTo>
                        <a:pt x="171930" y="108254"/>
                        <a:pt x="165262" y="114921"/>
                        <a:pt x="157643" y="114921"/>
                      </a:cubicBezTo>
                      <a:cubicBezTo>
                        <a:pt x="150023" y="114921"/>
                        <a:pt x="143355" y="108254"/>
                        <a:pt x="143355" y="100634"/>
                      </a:cubicBezTo>
                      <a:cubicBezTo>
                        <a:pt x="143355" y="93014"/>
                        <a:pt x="150023" y="86346"/>
                        <a:pt x="157643" y="8634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p:grpSp>
          <p:sp>
            <p:nvSpPr>
              <p:cNvPr id="11" name="ïṧļíḓe"/>
              <p:cNvSpPr txBox="1"/>
              <p:nvPr/>
            </p:nvSpPr>
            <p:spPr>
              <a:xfrm>
                <a:off x="142642" y="4862137"/>
                <a:ext cx="3496141" cy="1670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765">
                  <a:lnSpc>
                    <a:spcPct val="150000"/>
                  </a:lnSpc>
                  <a:buSzPct val="25000"/>
                  <a:defRPr/>
                </a:pPr>
                <a:r>
                  <a:rPr lang="en-US" altLang="zh-CN" sz="1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Average 3 months design to prototype </a:t>
                </a:r>
              </a:p>
              <a:p>
                <a:pPr defTabSz="913765">
                  <a:lnSpc>
                    <a:spcPct val="150000"/>
                  </a:lnSpc>
                  <a:buSzPct val="25000"/>
                  <a:defRPr/>
                </a:pPr>
                <a:r>
                  <a:rPr lang="en-US" altLang="zh-CN" sz="1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Comfort system prototyping capabilities,</a:t>
                </a:r>
              </a:p>
              <a:p>
                <a:pPr defTabSz="913765">
                  <a:lnSpc>
                    <a:spcPct val="150000"/>
                  </a:lnSpc>
                  <a:buSzPct val="25000"/>
                  <a:defRPr/>
                </a:pPr>
                <a:r>
                  <a:rPr lang="en-US" altLang="zh-CN" sz="14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with proficiency in software development</a:t>
                </a:r>
              </a:p>
            </p:txBody>
          </p:sp>
          <p:sp>
            <p:nvSpPr>
              <p:cNvPr id="12" name="iṣliḍè"/>
              <p:cNvSpPr txBox="1"/>
              <p:nvPr/>
            </p:nvSpPr>
            <p:spPr>
              <a:xfrm>
                <a:off x="-305497" y="4553071"/>
                <a:ext cx="25206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90204" pitchFamily="34" charset="0"/>
                  </a:rPr>
                  <a:t>Prototyping Capability</a:t>
                </a:r>
              </a:p>
            </p:txBody>
          </p:sp>
        </p:grpSp>
      </p:grpSp>
      <p:sp>
        <p:nvSpPr>
          <p:cNvPr id="35" name="标题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92929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R&amp;D Innovation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6" descr="图标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8359775" cy="8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92929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User Insights</a:t>
            </a:r>
          </a:p>
        </p:txBody>
      </p:sp>
      <p:sp>
        <p:nvSpPr>
          <p:cNvPr id="23556" name="内容占位符 2"/>
          <p:cNvSpPr txBox="1">
            <a:spLocks noChangeArrowheads="1"/>
          </p:cNvSpPr>
          <p:nvPr/>
        </p:nvSpPr>
        <p:spPr bwMode="auto">
          <a:xfrm>
            <a:off x="0" y="2930525"/>
            <a:ext cx="16430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90204" pitchFamily="34" charset="0"/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Comfort System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7" name="文本框 13"/>
          <p:cNvSpPr txBox="1">
            <a:spLocks noChangeArrowheads="1"/>
          </p:cNvSpPr>
          <p:nvPr/>
        </p:nvSpPr>
        <p:spPr bwMode="auto">
          <a:xfrm>
            <a:off x="3429000" y="1646238"/>
            <a:ext cx="1547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Electric Lumbar Support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8" name="文本框 15"/>
          <p:cNvSpPr txBox="1">
            <a:spLocks noChangeArrowheads="1"/>
          </p:cNvSpPr>
          <p:nvPr/>
        </p:nvSpPr>
        <p:spPr bwMode="auto">
          <a:xfrm>
            <a:off x="3673475" y="3427413"/>
            <a:ext cx="108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Memory Function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9" name="文本框 17"/>
          <p:cNvSpPr txBox="1">
            <a:spLocks noChangeArrowheads="1"/>
          </p:cNvSpPr>
          <p:nvPr/>
        </p:nvSpPr>
        <p:spPr bwMode="auto">
          <a:xfrm>
            <a:off x="2619375" y="5489575"/>
            <a:ext cx="1652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Pneumatic Lumbar Support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298825" y="1751013"/>
            <a:ext cx="130175" cy="130175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0" name="椭圆 19"/>
          <p:cNvSpPr/>
          <p:nvPr/>
        </p:nvSpPr>
        <p:spPr>
          <a:xfrm>
            <a:off x="3543300" y="3530600"/>
            <a:ext cx="130175" cy="131763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1" name="椭圆 20"/>
          <p:cNvSpPr/>
          <p:nvPr/>
        </p:nvSpPr>
        <p:spPr>
          <a:xfrm>
            <a:off x="2489200" y="5592763"/>
            <a:ext cx="130175" cy="130175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3563" name="文本框 21"/>
          <p:cNvSpPr txBox="1">
            <a:spLocks noChangeArrowheads="1"/>
          </p:cNvSpPr>
          <p:nvPr/>
        </p:nvSpPr>
        <p:spPr bwMode="auto">
          <a:xfrm>
            <a:off x="5275263" y="903288"/>
            <a:ext cx="1355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Seat Heating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145088" y="1008063"/>
            <a:ext cx="130175" cy="1301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3565" name="文本框 23"/>
          <p:cNvSpPr txBox="1">
            <a:spLocks noChangeArrowheads="1"/>
          </p:cNvSpPr>
          <p:nvPr/>
        </p:nvSpPr>
        <p:spPr bwMode="auto">
          <a:xfrm>
            <a:off x="5749925" y="3565525"/>
            <a:ext cx="11588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Lumbar Massage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618163" y="3670300"/>
            <a:ext cx="131762" cy="130175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3567" name="文本框 25"/>
          <p:cNvSpPr txBox="1">
            <a:spLocks noChangeArrowheads="1"/>
          </p:cNvSpPr>
          <p:nvPr/>
        </p:nvSpPr>
        <p:spPr bwMode="auto">
          <a:xfrm>
            <a:off x="5106988" y="5853113"/>
            <a:ext cx="1355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Electric Adjustment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976813" y="5957888"/>
            <a:ext cx="130175" cy="130175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3569" name="文本框 27"/>
          <p:cNvSpPr txBox="1">
            <a:spLocks noChangeArrowheads="1"/>
          </p:cNvSpPr>
          <p:nvPr/>
        </p:nvSpPr>
        <p:spPr bwMode="auto">
          <a:xfrm>
            <a:off x="8294688" y="1581150"/>
            <a:ext cx="1931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Seat Ventilation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164513" y="1684338"/>
            <a:ext cx="130175" cy="1317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31" name="椭圆 30"/>
          <p:cNvSpPr/>
          <p:nvPr/>
        </p:nvSpPr>
        <p:spPr>
          <a:xfrm>
            <a:off x="8278813" y="3773488"/>
            <a:ext cx="131762" cy="1301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3573" name="文本框 31"/>
          <p:cNvSpPr txBox="1">
            <a:spLocks noChangeArrowheads="1"/>
          </p:cNvSpPr>
          <p:nvPr/>
        </p:nvSpPr>
        <p:spPr bwMode="auto">
          <a:xfrm>
            <a:off x="8434388" y="3662363"/>
            <a:ext cx="1230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Headrest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75" name="图形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738" y="1581150"/>
            <a:ext cx="13430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191183" y="5438199"/>
            <a:ext cx="38785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Experience the future in smart driving</a:t>
            </a:r>
          </a:p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our intelligent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Comfort System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形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形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941388"/>
            <a:ext cx="3960813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Product Solutions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sp>
        <p:nvSpPr>
          <p:cNvPr id="26629" name="文本框 5"/>
          <p:cNvSpPr txBox="1">
            <a:spLocks noChangeArrowheads="1"/>
          </p:cNvSpPr>
          <p:nvPr/>
        </p:nvSpPr>
        <p:spPr bwMode="auto">
          <a:xfrm>
            <a:off x="403225" y="1535113"/>
            <a:ext cx="354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633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Design</a:t>
            </a:r>
            <a:endParaRPr lang="zh-CN" altLang="en-US" sz="2400" b="1" dirty="0">
              <a:solidFill>
                <a:srgbClr val="063390"/>
              </a:solidFill>
            </a:endParaRPr>
          </a:p>
        </p:txBody>
      </p:sp>
      <p:sp>
        <p:nvSpPr>
          <p:cNvPr id="26630" name="文本框 7"/>
          <p:cNvSpPr txBox="1">
            <a:spLocks noChangeArrowheads="1"/>
          </p:cNvSpPr>
          <p:nvPr/>
        </p:nvSpPr>
        <p:spPr bwMode="auto">
          <a:xfrm>
            <a:off x="423863" y="1997075"/>
            <a:ext cx="5559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Suspension+Lumbar+Massage+Vent+Heating</a:t>
            </a:r>
            <a:endParaRPr lang="zh-CN" altLang="en-US" sz="1800" b="1" dirty="0"/>
          </a:p>
        </p:txBody>
      </p:sp>
      <p:sp>
        <p:nvSpPr>
          <p:cNvPr id="26631" name="文本框 9"/>
          <p:cNvSpPr txBox="1">
            <a:spLocks noChangeArrowheads="1"/>
          </p:cNvSpPr>
          <p:nvPr/>
        </p:nvSpPr>
        <p:spPr bwMode="auto">
          <a:xfrm>
            <a:off x="1041718" y="3771583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Massage Modes 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2" name="文本框 10"/>
          <p:cNvSpPr txBox="1">
            <a:spLocks noChangeArrowheads="1"/>
          </p:cNvSpPr>
          <p:nvPr/>
        </p:nvSpPr>
        <p:spPr bwMode="auto">
          <a:xfrm>
            <a:off x="1042035" y="3086735"/>
            <a:ext cx="481806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Algorithm </a:t>
            </a:r>
            <a:r>
              <a:rPr lang="en-US" altLang="it-IT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supporting </a:t>
            </a:r>
            <a:r>
              <a:rPr lang="it-IT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OTA Update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endParaRPr lang="it-IT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1650" y="4327525"/>
            <a:ext cx="539908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34" name="文本框 13"/>
          <p:cNvSpPr txBox="1">
            <a:spLocks noChangeArrowheads="1"/>
          </p:cNvSpPr>
          <p:nvPr/>
        </p:nvSpPr>
        <p:spPr bwMode="auto">
          <a:xfrm>
            <a:off x="973455" y="4513580"/>
            <a:ext cx="3792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Hyperflow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Ventilation Technology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5" name="文本框 2"/>
          <p:cNvSpPr txBox="1">
            <a:spLocks noChangeArrowheads="1"/>
          </p:cNvSpPr>
          <p:nvPr/>
        </p:nvSpPr>
        <p:spPr bwMode="auto">
          <a:xfrm>
            <a:off x="973455" y="5198428"/>
            <a:ext cx="609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Seat with 40m³/h Airflow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形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Core Components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sp>
        <p:nvSpPr>
          <p:cNvPr id="27652" name="文本框 11"/>
          <p:cNvSpPr txBox="1">
            <a:spLocks noChangeArrowheads="1"/>
          </p:cNvSpPr>
          <p:nvPr/>
        </p:nvSpPr>
        <p:spPr bwMode="auto">
          <a:xfrm>
            <a:off x="403225" y="1306513"/>
            <a:ext cx="684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Core Components </a:t>
            </a:r>
            <a:r>
              <a:rPr lang="en-US" altLang="zh-CN" sz="20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(Developed In-House)</a:t>
            </a:r>
            <a:endParaRPr lang="zh-CN" altLang="en-US" sz="2000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653" name="图形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976" y="2244029"/>
            <a:ext cx="187325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形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14" y="3588990"/>
            <a:ext cx="18891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形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52" y="5019849"/>
            <a:ext cx="11160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文本框 23"/>
          <p:cNvSpPr txBox="1">
            <a:spLocks noChangeArrowheads="1"/>
          </p:cNvSpPr>
          <p:nvPr/>
        </p:nvSpPr>
        <p:spPr bwMode="auto">
          <a:xfrm>
            <a:off x="2824839" y="2471548"/>
            <a:ext cx="1238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ECU</a:t>
            </a:r>
            <a:endParaRPr lang="zh-CN" altLang="en-US" sz="3200" b="1" dirty="0"/>
          </a:p>
        </p:txBody>
      </p:sp>
      <p:sp>
        <p:nvSpPr>
          <p:cNvPr id="26" name="椭圆 25"/>
          <p:cNvSpPr/>
          <p:nvPr/>
        </p:nvSpPr>
        <p:spPr>
          <a:xfrm>
            <a:off x="4219914" y="2630488"/>
            <a:ext cx="168275" cy="168275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7658" name="文本框 26"/>
          <p:cNvSpPr txBox="1">
            <a:spLocks noChangeArrowheads="1"/>
          </p:cNvSpPr>
          <p:nvPr/>
        </p:nvSpPr>
        <p:spPr bwMode="auto">
          <a:xfrm>
            <a:off x="2725542" y="3788788"/>
            <a:ext cx="139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</a:t>
            </a:r>
            <a:endParaRPr lang="zh-CN" altLang="en-US" sz="3200" b="1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219914" y="4025553"/>
            <a:ext cx="168275" cy="168275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7660" name="文本框 29"/>
          <p:cNvSpPr txBox="1">
            <a:spLocks noChangeArrowheads="1"/>
          </p:cNvSpPr>
          <p:nvPr/>
        </p:nvSpPr>
        <p:spPr bwMode="auto">
          <a:xfrm>
            <a:off x="2217741" y="5253718"/>
            <a:ext cx="1814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Fan</a:t>
            </a:r>
            <a:endParaRPr lang="zh-CN" altLang="en-US" sz="3200" b="1" dirty="0"/>
          </a:p>
        </p:txBody>
      </p:sp>
      <p:sp>
        <p:nvSpPr>
          <p:cNvPr id="32" name="椭圆 31"/>
          <p:cNvSpPr/>
          <p:nvPr/>
        </p:nvSpPr>
        <p:spPr>
          <a:xfrm>
            <a:off x="4219914" y="5461175"/>
            <a:ext cx="169863" cy="16986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7662" name="文本框 2"/>
          <p:cNvSpPr txBox="1">
            <a:spLocks noChangeArrowheads="1"/>
          </p:cNvSpPr>
          <p:nvPr/>
        </p:nvSpPr>
        <p:spPr bwMode="auto">
          <a:xfrm>
            <a:off x="4577438" y="4945940"/>
            <a:ext cx="2487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Platform Design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Variable Modes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Noise Reduction Technology</a:t>
            </a:r>
          </a:p>
        </p:txBody>
      </p:sp>
      <p:sp>
        <p:nvSpPr>
          <p:cNvPr id="27663" name="文本框 7"/>
          <p:cNvSpPr txBox="1">
            <a:spLocks noChangeArrowheads="1"/>
          </p:cNvSpPr>
          <p:nvPr/>
        </p:nvSpPr>
        <p:spPr bwMode="auto">
          <a:xfrm>
            <a:off x="4577438" y="3687763"/>
            <a:ext cx="280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Diverse Design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Precision Control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Flow Rate</a:t>
            </a:r>
          </a:p>
        </p:txBody>
      </p:sp>
      <p:sp>
        <p:nvSpPr>
          <p:cNvPr id="27664" name="文本框 10"/>
          <p:cNvSpPr txBox="1">
            <a:spLocks noChangeArrowheads="1"/>
          </p:cNvSpPr>
          <p:nvPr/>
        </p:nvSpPr>
        <p:spPr bwMode="auto">
          <a:xfrm>
            <a:off x="4577438" y="2261195"/>
            <a:ext cx="2515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Integrated Design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Quick Response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Programmable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5590324"/>
              </p:ext>
            </p:extLst>
          </p:nvPr>
        </p:nvGraphicFramePr>
        <p:xfrm>
          <a:off x="139850" y="1603133"/>
          <a:ext cx="11768866" cy="4894484"/>
        </p:xfrm>
        <a:graphic>
          <a:graphicData uri="http://schemas.openxmlformats.org/drawingml/2006/table">
            <a:tbl>
              <a:tblPr/>
              <a:tblGrid>
                <a:gridCol w="237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1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9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2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601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 _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EP03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 _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EP04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 _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EP05A/C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 _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4A7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EP05B/D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5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Valve setup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        1-6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                1-14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1-10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1-18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8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Dimensions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85.5*70*20mm, &lt;90g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134*83*23mm,  &lt;165g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99*69*23mm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，＜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150g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1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49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 x 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81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x 2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3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 mm, &lt;2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33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g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5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Valve operating sound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 &lt; 35 dBA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58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Application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Lumbar &amp; Massage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Lumbar/Massage/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Bolster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Lumbar/Massage/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Bolster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Lumbar/Massage/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Bolster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2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Wake-up mode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LIN/switch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LIN/switch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LIN/switch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/CAN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LIN/switch/CAN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61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Static current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0.05mA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0.05mA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0.08mA</a:t>
                      </a:r>
                      <a:endParaRPr kumimoji="0" lang="en-US" altLang="sv-SE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0.08mA</a:t>
                      </a:r>
                      <a:endParaRPr kumimoji="0" lang="en-US" altLang="sv-SE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61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Memory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N / Y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N / Y</a:t>
                      </a: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 / Y</a:t>
                      </a:r>
                      <a:endParaRPr kumimoji="0" lang="sv-SE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 / Y</a:t>
                      </a:r>
                      <a:endParaRPr kumimoji="0" lang="sv-SE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849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Inflation time recording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software logic logging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software logic logging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   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software+pressure sensor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software+pressure sensor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13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Benefits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72049" marR="72049" marT="36026" marB="3602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C2D2B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</a:rPr>
                        <a:t>Customizable massage module with regular adjustment and permanent venting functions</a:t>
                      </a:r>
                    </a:p>
                  </a:txBody>
                  <a:tcPr marL="98292" marR="98292" marT="49148" marB="4914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730" name="Title 3"/>
          <p:cNvSpPr txBox="1">
            <a:spLocks noChangeArrowheads="1"/>
          </p:cNvSpPr>
          <p:nvPr/>
        </p:nvSpPr>
        <p:spPr bwMode="auto">
          <a:xfrm>
            <a:off x="4495629" y="968664"/>
            <a:ext cx="305730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048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ECU Valve details</a:t>
            </a:r>
          </a:p>
        </p:txBody>
      </p:sp>
      <p:pic>
        <p:nvPicPr>
          <p:cNvPr id="28731" name="图片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">
            <a:off x="3304380" y="2099226"/>
            <a:ext cx="420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2" name="图片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988988"/>
            <a:ext cx="636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3" name="图片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0000">
            <a:off x="10394323" y="2113968"/>
            <a:ext cx="6905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4" name="图片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909" b="3976"/>
          <a:stretch>
            <a:fillRect/>
          </a:stretch>
        </p:blipFill>
        <p:spPr bwMode="auto">
          <a:xfrm>
            <a:off x="7837926" y="2026249"/>
            <a:ext cx="77628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Core Components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18637" y="3785191"/>
            <a:ext cx="3833037" cy="0"/>
          </a:xfrm>
          <a:prstGeom prst="straightConnector1">
            <a:avLst/>
          </a:prstGeom>
          <a:ln>
            <a:solidFill>
              <a:srgbClr val="0633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765311" y="3785191"/>
            <a:ext cx="3833037" cy="0"/>
          </a:xfrm>
          <a:prstGeom prst="straightConnector1">
            <a:avLst/>
          </a:prstGeom>
          <a:ln>
            <a:solidFill>
              <a:srgbClr val="0633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2872"/>
              </p:ext>
            </p:extLst>
          </p:nvPr>
        </p:nvGraphicFramePr>
        <p:xfrm>
          <a:off x="677732" y="2235200"/>
          <a:ext cx="10553832" cy="4047267"/>
        </p:xfrm>
        <a:graphic>
          <a:graphicData uri="http://schemas.openxmlformats.org/drawingml/2006/table">
            <a:tbl>
              <a:tblPr/>
              <a:tblGrid>
                <a:gridCol w="216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8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4615"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思源黑体 CN Normal" panose="020B0400000000000000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90204" pitchFamily="34" charset="0"/>
                          <a:ea typeface="宋体" pitchFamily="2" charset="-122"/>
                          <a:cs typeface="Arial" panose="020B0604020202090204" pitchFamily="34" charset="0"/>
                          <a:sym typeface="+mn-ea"/>
                        </a:rPr>
                        <a:t>   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90204" pitchFamily="34" charset="0"/>
                          <a:ea typeface="宋体" pitchFamily="2" charset="-122"/>
                          <a:cs typeface="Arial" panose="020B0604020202090204" pitchFamily="34" charset="0"/>
                          <a:sym typeface="+mn-ea"/>
                        </a:rPr>
                        <a:t>_P07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ND_IPV01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ND_IPV03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659"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Size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36*36*93.4mm</a:t>
                      </a:r>
                      <a:endParaRPr kumimoji="0" lang="zh-CN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38.3*40.3*129.6mm</a:t>
                      </a:r>
                    </a:p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175g</a:t>
                      </a: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38.3*40.3*129.6mm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188g</a:t>
                      </a: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886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Valve operating sound</a:t>
                      </a: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Load ≤ 37dB</a:t>
                      </a: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≤35dB A (@1000mm, Volkswagen 10-point test method)</a:t>
                      </a:r>
                      <a:endParaRPr kumimoji="0" lang="pt-B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71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Application</a:t>
                      </a: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Lumbar &amp; Massage</a:t>
                      </a: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2-way/4-way lumbar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  <a:sym typeface="+mn-ea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2-way/4-way lumbar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  <a:sym typeface="+mn-ea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714"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Durability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＞1500h</a:t>
                      </a:r>
                      <a:endParaRPr kumimoji="0" lang="sv-SE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＞1500h</a:t>
                      </a:r>
                      <a:endParaRPr kumimoji="0" lang="sv-SE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＞1500h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040"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Installation</a:t>
                      </a:r>
                      <a:endParaRPr kumimoji="0" lang="zh-CN" altLang="sv-SE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Protective cover/Muff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（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Usually 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）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Bagged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（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Usually 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）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Bagged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639">
                <a:tc>
                  <a:txBody>
                    <a:bodyPr/>
                    <a:lstStyle>
                      <a:lvl1pPr defTabSz="71310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71310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713105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7131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Instruction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51615" marR="51615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Lumbar Massage Product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Integrated Pump Valve Unit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Arial" panose="020B060402020209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Arial" panose="020B060402020209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  <a:sym typeface="+mn-ea"/>
                        </a:rPr>
                        <a:t>Integrated Pump Valve Unit</a:t>
                      </a:r>
                    </a:p>
                  </a:txBody>
                  <a:tcPr marL="39098" marR="39098" marT="25799" marB="2579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734" name="图片 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70" y="2486489"/>
            <a:ext cx="4778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图片 2" descr="D:\design software\keyshot\KeyShot 7\Renderings\untitled.1327.pnguntitled.132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4"/>
          <a:stretch>
            <a:fillRect/>
          </a:stretch>
        </p:blipFill>
        <p:spPr bwMode="auto">
          <a:xfrm rot="780000">
            <a:off x="6743308" y="2490787"/>
            <a:ext cx="593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43449" y="2605222"/>
            <a:ext cx="806326" cy="68711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9738" name="Title 3"/>
          <p:cNvSpPr txBox="1">
            <a:spLocks noChangeArrowheads="1"/>
          </p:cNvSpPr>
          <p:nvPr/>
        </p:nvSpPr>
        <p:spPr bwMode="auto">
          <a:xfrm>
            <a:off x="4428593" y="1543246"/>
            <a:ext cx="3736462" cy="6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048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PUMP Valve details</a:t>
            </a:r>
          </a:p>
        </p:txBody>
      </p:sp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Core Components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1128995"/>
              </p:ext>
            </p:extLst>
          </p:nvPr>
        </p:nvGraphicFramePr>
        <p:xfrm>
          <a:off x="462579" y="1639757"/>
          <a:ext cx="11507005" cy="4804078"/>
        </p:xfrm>
        <a:graphic>
          <a:graphicData uri="http://schemas.openxmlformats.org/drawingml/2006/table">
            <a:tbl>
              <a:tblPr/>
              <a:tblGrid>
                <a:gridCol w="189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1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1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54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85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ND_B01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+mn-ea"/>
                        </a:rPr>
                        <a:t>ND_B02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3139" marR="73139" marT="36561" marB="365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ND_B03</a:t>
                      </a:r>
                      <a:endParaRPr kumimoji="0" lang="en-US" altLang="zh-CN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ND_F01</a:t>
                      </a: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ND_F02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66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Size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100x 100 x 25mm, 140g±10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x 100 x 20mm,  125g±10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 x 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x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22.4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mm, 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87g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±10</a:t>
                      </a:r>
                      <a:endParaRPr kumimoji="0" lang="sv-SE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 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 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 26.7mm,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 g±10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 </a:t>
                      </a: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 </a:t>
                      </a:r>
                      <a:r>
                        <a:rPr kumimoji="0" lang="en-US" alt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x 21.7mm,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110 g±10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66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Valve operating sound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dBA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dBA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dBA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dBA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dBA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Functions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Blow/Suction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Blow/Suction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Blow/Suction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Suction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Suction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Rated voltage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13.5±0.1VDC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13.5±0.1VDC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13.5±0.1VDC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13.5±0.1VDC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13.5±0.1VDC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Rated current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600mA±20%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550mA±20%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400mA±20%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250mA±20%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400mA±20%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6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Operating temperature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-40~+85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℃</a:t>
                      </a:r>
                      <a:endParaRPr kumimoji="0" lang="sv-SE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-40~+85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℃</a:t>
                      </a:r>
                      <a:endParaRPr kumimoji="0" lang="sv-SE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-40~+85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℃</a:t>
                      </a:r>
                      <a:endParaRPr kumimoji="0" lang="sv-SE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-40~+85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℃</a:t>
                      </a: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sv-SE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-40~+85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℃</a:t>
                      </a:r>
                      <a:endParaRPr kumimoji="0" lang="sv-SE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Airflow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19.8CFM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18.9CFM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13.5CFM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29.0CFM</a:t>
                      </a: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29.63 CFM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Aerodynamic drag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32.6mmH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37.0mmH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51.4mmH</a:t>
                      </a:r>
                      <a:r>
                        <a:rPr kumimoji="0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15.3mmH</a:t>
                      </a:r>
                      <a:r>
                        <a:rPr kumimoji="0" lang="en-US" altLang="zh-CN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14.82 mmH2O</a:t>
                      </a: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603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6339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Benefits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6339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3139" marR="73139" marT="36561" marB="36561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Suitable for blowers/ventilation systems,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widely applicable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90204" pitchFamily="34" charset="0"/>
                        <a:defRPr sz="24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20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90204" pitchFamily="34" charset="0"/>
                        <a:defRPr sz="160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Suitable for exhaust systems, high airflow, low noise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0166" marR="60166" marT="30078" marB="30078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97" name="Title 3"/>
          <p:cNvSpPr txBox="1">
            <a:spLocks noChangeArrowheads="1"/>
          </p:cNvSpPr>
          <p:nvPr/>
        </p:nvSpPr>
        <p:spPr bwMode="auto">
          <a:xfrm>
            <a:off x="4549775" y="948466"/>
            <a:ext cx="3913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048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30048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3004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FANS </a:t>
            </a:r>
            <a:r>
              <a:rPr lang="en-US" altLang="zh-CN" sz="2400" b="1" dirty="0">
                <a:latin typeface="Verdana" panose="020B0604030504040204" pitchFamily="34" charset="0"/>
              </a:rPr>
              <a:t>Valve details</a:t>
            </a:r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Core Components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pic>
        <p:nvPicPr>
          <p:cNvPr id="30791" name="图片 5" descr="图片包含 游戏机, 黑暗, 游戏&#10;&#10;描述已自动生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37" y="1988325"/>
            <a:ext cx="11017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2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24" y="1973244"/>
            <a:ext cx="12065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3" name="图片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32" y="1973244"/>
            <a:ext cx="12049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4" name="图片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929" y="1979594"/>
            <a:ext cx="111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5" name="图片 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809" y="1976419"/>
            <a:ext cx="812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 txBox="1">
            <a:spLocks noChangeArrowheads="1"/>
          </p:cNvSpPr>
          <p:nvPr/>
        </p:nvSpPr>
        <p:spPr bwMode="auto">
          <a:xfrm>
            <a:off x="8885238" y="-109538"/>
            <a:ext cx="2754312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600" dirty="0">
              <a:solidFill>
                <a:srgbClr val="292929"/>
              </a:solidFill>
              <a:latin typeface="FZLanTingHeiS-H-GB" pitchFamily="2" charset="-122"/>
              <a:ea typeface="FZLanTingHeiS-H-GB" pitchFamily="2" charset="-122"/>
            </a:endParaRPr>
          </a:p>
        </p:txBody>
      </p:sp>
      <p:pic>
        <p:nvPicPr>
          <p:cNvPr id="32771" name="图形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61" y="2400300"/>
            <a:ext cx="268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文本框 11"/>
          <p:cNvSpPr txBox="1">
            <a:spLocks noChangeArrowheads="1"/>
          </p:cNvSpPr>
          <p:nvPr/>
        </p:nvSpPr>
        <p:spPr bwMode="auto">
          <a:xfrm>
            <a:off x="7948230" y="2034225"/>
            <a:ext cx="4622108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Ecological Smart Factory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LEED &amp; WELL Gold Certification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Upholds </a:t>
            </a:r>
            <a:r>
              <a:rPr lang="en-US" altLang="zh-CN" sz="14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sustainability</a:t>
            </a:r>
          </a:p>
        </p:txBody>
      </p:sp>
      <p:sp>
        <p:nvSpPr>
          <p:cNvPr id="32773" name="文本框 12"/>
          <p:cNvSpPr txBox="1">
            <a:spLocks noChangeArrowheads="1"/>
          </p:cNvSpPr>
          <p:nvPr/>
        </p:nvSpPr>
        <p:spPr bwMode="auto">
          <a:xfrm>
            <a:off x="7948230" y="3429000"/>
            <a:ext cx="3963987" cy="143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Actions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Prioritizing energy efficiency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Environmental conservation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Supplier sustainability initiative </a:t>
            </a:r>
          </a:p>
        </p:txBody>
      </p:sp>
      <p:sp>
        <p:nvSpPr>
          <p:cNvPr id="32774" name="文本框 13"/>
          <p:cNvSpPr txBox="1">
            <a:spLocks noChangeArrowheads="1"/>
          </p:cNvSpPr>
          <p:nvPr/>
        </p:nvSpPr>
        <p:spPr bwMode="auto">
          <a:xfrm>
            <a:off x="7948230" y="5140656"/>
            <a:ext cx="3579812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Commitment</a:t>
            </a: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Innovate with sustainable </a:t>
            </a: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actions leading to c</a:t>
            </a:r>
            <a:r>
              <a:rPr lang="en-US" altLang="zh-CN" sz="14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arbon neutrality</a:t>
            </a:r>
            <a:endParaRPr lang="zh-CN" altLang="en-US" sz="1400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775" name="图形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7" y="781124"/>
            <a:ext cx="41005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222750"/>
            <a:ext cx="396398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37719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92929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Social Responsibility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形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5" b="3275"/>
          <a:stretch>
            <a:fillRect/>
          </a:stretch>
        </p:blipFill>
        <p:spPr bwMode="auto">
          <a:xfrm>
            <a:off x="-1" y="-109538"/>
            <a:ext cx="12192001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形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3829050"/>
            <a:ext cx="35972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文本框 9"/>
          <p:cNvSpPr txBox="1">
            <a:spLocks noChangeArrowheads="1"/>
          </p:cNvSpPr>
          <p:nvPr/>
        </p:nvSpPr>
        <p:spPr bwMode="auto">
          <a:xfrm>
            <a:off x="300038" y="4418013"/>
            <a:ext cx="6907586" cy="2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16161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Mission</a:t>
            </a:r>
            <a:r>
              <a:rPr lang="en-US" altLang="zh-CN" sz="1600" b="1" dirty="0">
                <a:solidFill>
                  <a:srgbClr val="37415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Enhancing the Comfort Experience in Vehicle Mobility</a:t>
            </a:r>
            <a:endParaRPr lang="zh-CN" altLang="en-US" sz="1600" dirty="0">
              <a:solidFill>
                <a:srgbClr val="16161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798" name="文本框 10"/>
          <p:cNvSpPr txBox="1">
            <a:spLocks noChangeArrowheads="1"/>
          </p:cNvSpPr>
          <p:nvPr/>
        </p:nvSpPr>
        <p:spPr bwMode="auto">
          <a:xfrm>
            <a:off x="295275" y="5189839"/>
            <a:ext cx="7685088" cy="29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Vision	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 Global </a:t>
            </a:r>
            <a:r>
              <a:rPr lang="en-US" altLang="zh-CN" sz="16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Automotive Cabin Seat Comfort Systems</a:t>
            </a:r>
            <a:endParaRPr lang="zh-CN" altLang="en-US" sz="1600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9" name="文本框 10"/>
          <p:cNvSpPr txBox="1">
            <a:spLocks noChangeArrowheads="1"/>
          </p:cNvSpPr>
          <p:nvPr/>
        </p:nvSpPr>
        <p:spPr bwMode="auto">
          <a:xfrm>
            <a:off x="295275" y="5970011"/>
            <a:ext cx="7685088" cy="2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Values	</a:t>
            </a:r>
            <a:r>
              <a:rPr lang="en-US" altLang="zh-CN" sz="1600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BEST-Beyond, Enthusiastic, Standard, and Trust</a:t>
            </a:r>
            <a:endParaRPr lang="zh-CN" altLang="en-US" sz="1600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43148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chemeClr val="bg1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Corporate Culture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形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0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标题 1"/>
          <p:cNvSpPr>
            <a:spLocks noGrp="1" noChangeArrowheads="1"/>
          </p:cNvSpPr>
          <p:nvPr>
            <p:ph type="title"/>
          </p:nvPr>
        </p:nvSpPr>
        <p:spPr>
          <a:xfrm>
            <a:off x="234950" y="-109538"/>
            <a:ext cx="2981325" cy="755651"/>
          </a:xfrm>
        </p:spPr>
        <p:txBody>
          <a:bodyPr/>
          <a:lstStyle/>
          <a:p>
            <a:pPr eaLnBrk="1" hangingPunct="1"/>
            <a:r>
              <a:rPr lang="en-US" altLang="zh-CN" sz="1600" b="1" dirty="0">
                <a:solidFill>
                  <a:srgbClr val="292929"/>
                </a:solidFill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Agenda</a:t>
            </a:r>
          </a:p>
        </p:txBody>
      </p:sp>
      <p:sp>
        <p:nvSpPr>
          <p:cNvPr id="5125" name="内容占位符 2"/>
          <p:cNvSpPr txBox="1">
            <a:spLocks noChangeArrowheads="1"/>
          </p:cNvSpPr>
          <p:nvPr/>
        </p:nvSpPr>
        <p:spPr bwMode="auto">
          <a:xfrm>
            <a:off x="7590155" y="289877"/>
            <a:ext cx="3928745" cy="258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About us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About 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Milestones 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Customers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Sales Strengths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Organizational Structure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Locations</a:t>
            </a:r>
          </a:p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Changzhou Gigafactory</a:t>
            </a:r>
          </a:p>
        </p:txBody>
      </p:sp>
      <p:sp>
        <p:nvSpPr>
          <p:cNvPr id="5126" name="内容占位符 2"/>
          <p:cNvSpPr txBox="1">
            <a:spLocks noChangeArrowheads="1"/>
          </p:cNvSpPr>
          <p:nvPr/>
        </p:nvSpPr>
        <p:spPr bwMode="auto">
          <a:xfrm>
            <a:off x="7590155" y="2790825"/>
            <a:ext cx="3928745" cy="248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000"/>
              </a:lnSpc>
              <a:buFont typeface="Arial" panose="020B0604020202090204" pitchFamily="34" charset="0"/>
              <a:buNone/>
            </a:pPr>
            <a:r>
              <a:rPr lang="en-US" altLang="zh-CN" sz="1800" b="1" dirty="0">
                <a:solidFill>
                  <a:srgbClr val="29292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Product Solutions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User Insights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R&amp;D Innovation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Product System Matrix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Product Solutions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Core Components</a:t>
            </a:r>
          </a:p>
          <a:p>
            <a:pPr algn="l" eaLnBrk="1" hangingPunct="1">
              <a:lnSpc>
                <a:spcPts val="1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600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Solutions</a:t>
            </a:r>
          </a:p>
        </p:txBody>
      </p:sp>
      <p:sp>
        <p:nvSpPr>
          <p:cNvPr id="5127" name="内容占位符 2"/>
          <p:cNvSpPr txBox="1">
            <a:spLocks noChangeArrowheads="1"/>
          </p:cNvSpPr>
          <p:nvPr/>
        </p:nvSpPr>
        <p:spPr bwMode="auto">
          <a:xfrm>
            <a:off x="7590155" y="5275580"/>
            <a:ext cx="3928745" cy="130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1000"/>
              </a:lnSpc>
              <a:buFont typeface="Arial" panose="020B0604020202090204" pitchFamily="34" charset="0"/>
              <a:buNone/>
            </a:pPr>
            <a:r>
              <a:rPr lang="en-US" altLang="zh-CN" sz="1800" b="1" dirty="0">
                <a:solidFill>
                  <a:srgbClr val="29292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Corporate Culture</a:t>
            </a:r>
          </a:p>
          <a:p>
            <a:pPr eaLnBrk="1" hangingPunct="1">
              <a:lnSpc>
                <a:spcPts val="1000"/>
              </a:lnSpc>
              <a:buFont typeface="Arial" panose="020B0604020202090204" pitchFamily="34" charset="0"/>
              <a:buNone/>
            </a:pPr>
            <a:r>
              <a:rPr lang="en-US" altLang="zh-CN" sz="1600" dirty="0">
                <a:solidFill>
                  <a:srgbClr val="29292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Social Responsibility</a:t>
            </a:r>
          </a:p>
          <a:p>
            <a:pPr eaLnBrk="1" hangingPunct="1">
              <a:lnSpc>
                <a:spcPts val="1000"/>
              </a:lnSpc>
              <a:buFont typeface="Arial" panose="020B0604020202090204" pitchFamily="34" charset="0"/>
              <a:buNone/>
            </a:pPr>
            <a:r>
              <a:rPr lang="en-US" altLang="zh-CN" sz="1600" dirty="0">
                <a:solidFill>
                  <a:srgbClr val="29292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Corporate Culture</a:t>
            </a:r>
          </a:p>
          <a:p>
            <a:pPr eaLnBrk="1" hangingPunct="1">
              <a:lnSpc>
                <a:spcPts val="1000"/>
              </a:lnSpc>
              <a:buFont typeface="Arial" panose="020B0604020202090204" pitchFamily="34" charset="0"/>
              <a:buNone/>
            </a:pPr>
            <a:r>
              <a:rPr lang="en-US" altLang="zh-CN" sz="1600" dirty="0">
                <a:solidFill>
                  <a:srgbClr val="29292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Company Sponsored Clubs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形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0"/>
            <a:ext cx="1219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形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15" y="4740423"/>
            <a:ext cx="19431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315" y="5784220"/>
            <a:ext cx="1971689" cy="2762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形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形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25913"/>
            <a:ext cx="355758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文本框 8"/>
          <p:cNvSpPr txBox="1">
            <a:spLocks noChangeArrowheads="1"/>
          </p:cNvSpPr>
          <p:nvPr/>
        </p:nvSpPr>
        <p:spPr bwMode="auto">
          <a:xfrm>
            <a:off x="425450" y="2088355"/>
            <a:ext cx="5670550" cy="37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Established in 1988, to lead the global automotive seat comfort solutions.</a:t>
            </a:r>
            <a:endParaRPr lang="zh-CN" altLang="en-US" sz="2000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Specialized in integrated seat &amp; interior comfort system solutions.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161616"/>
              </a:solidFill>
              <a:highlight>
                <a:srgbClr val="FFFF00"/>
              </a:highlight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7173" name="标题 1"/>
          <p:cNvSpPr>
            <a:spLocks noGrp="1" noChangeArrowheads="1"/>
          </p:cNvSpPr>
          <p:nvPr>
            <p:ph type="title"/>
          </p:nvPr>
        </p:nvSpPr>
        <p:spPr>
          <a:xfrm>
            <a:off x="234950" y="-109538"/>
            <a:ext cx="2981325" cy="75565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algn="l" eaLnBrk="1" hangingPunct="1">
              <a:buClrTx/>
              <a:buSzTx/>
              <a:buFontTx/>
            </a:pPr>
            <a:r>
              <a:rPr lang="en-US" altLang="zh-CN" sz="1600" b="1" dirty="0">
                <a:latin typeface="Arial" panose="020B0604020202090204" pitchFamily="34" charset="0"/>
                <a:ea typeface="FZLanTingHeiS-H-GB" pitchFamily="2" charset="-122"/>
                <a:cs typeface="Arial" panose="020B0604020202090204" pitchFamily="34" charset="0"/>
              </a:rPr>
              <a:t>About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 descr="dqtU-hefphqm196539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0885" y="5448300"/>
            <a:ext cx="1105200" cy="7361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1" cstate="hqprint"/>
          <a:srcRect/>
          <a:stretch>
            <a:fillRect/>
          </a:stretch>
        </p:blipFill>
        <p:spPr>
          <a:xfrm>
            <a:off x="0" y="0"/>
            <a:ext cx="12192000" cy="2437691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523278" y="2329542"/>
            <a:ext cx="3672397" cy="72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 dirty="0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Initial Stages</a:t>
            </a:r>
          </a:p>
        </p:txBody>
      </p:sp>
      <p:sp>
        <p:nvSpPr>
          <p:cNvPr id="14" name="标题 1"/>
          <p:cNvSpPr txBox="1"/>
          <p:nvPr/>
        </p:nvSpPr>
        <p:spPr>
          <a:xfrm>
            <a:off x="592589" y="453844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1988</a:t>
            </a:r>
          </a:p>
        </p:txBody>
      </p:sp>
      <p:sp>
        <p:nvSpPr>
          <p:cNvPr id="15" name="标题 1"/>
          <p:cNvSpPr txBox="1"/>
          <p:nvPr/>
        </p:nvSpPr>
        <p:spPr>
          <a:xfrm>
            <a:off x="1935210" y="453844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1999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4846281" y="453844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2007</a:t>
            </a:r>
          </a:p>
        </p:txBody>
      </p:sp>
      <p:sp>
        <p:nvSpPr>
          <p:cNvPr id="17" name="标题 1"/>
          <p:cNvSpPr txBox="1"/>
          <p:nvPr/>
        </p:nvSpPr>
        <p:spPr>
          <a:xfrm>
            <a:off x="6347652" y="454479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2009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9144423" y="4538441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2013</a:t>
            </a:r>
          </a:p>
        </p:txBody>
      </p:sp>
      <p:sp>
        <p:nvSpPr>
          <p:cNvPr id="19" name="标题 1"/>
          <p:cNvSpPr txBox="1"/>
          <p:nvPr/>
        </p:nvSpPr>
        <p:spPr>
          <a:xfrm>
            <a:off x="10645932" y="4558516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2015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655320" y="3054985"/>
            <a:ext cx="142430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105025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022215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6456905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33203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0742930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592589" y="3133050"/>
            <a:ext cx="131937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zh-CN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Established</a:t>
            </a:r>
            <a:endParaRPr lang="de-DE" altLang="zh-CN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81504" y="3120314"/>
            <a:ext cx="1319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Enter</a:t>
            </a:r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ed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 the automotive industry</a:t>
            </a:r>
          </a:p>
          <a:p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F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AW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 </a:t>
            </a:r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944691" y="3133050"/>
            <a:ext cx="1480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161616"/>
                </a:solidFill>
                <a:latin typeface="FZLanTingHeiS-H-GB" pitchFamily="2" charset="-122"/>
                <a:ea typeface="FZLanTingHeiS-H-GB" pitchFamily="2" charset="-122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Certified with IATF 16949</a:t>
            </a:r>
            <a:r>
              <a:rPr lang="zh-CN" altLang="en-US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000" b="1" dirty="0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000" b="1" dirty="0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Johnson (Adient) &amp; Great Wall Motors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 </a:t>
            </a:r>
            <a:endParaRPr lang="en-US" altLang="zh-CN" sz="1000" b="1" dirty="0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416993" y="3126222"/>
            <a:ext cx="14573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F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irst electric lumbar support product in mass production</a:t>
            </a:r>
          </a:p>
          <a:p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BYD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 </a:t>
            </a:r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80955" y="3150870"/>
            <a:ext cx="1390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Beg</a:t>
            </a:r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a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n global deployment</a:t>
            </a:r>
          </a:p>
          <a:p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endParaRPr lang="en-US" altLang="zh-CN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Lear Global </a:t>
            </a:r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&amp;</a:t>
            </a:r>
          </a:p>
          <a:p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B</a:t>
            </a:r>
            <a:r>
              <a:rPr lang="en-US" altLang="zh-CN" sz="1000" b="1" dirty="0" err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ro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se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 </a:t>
            </a:r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662285" y="3135630"/>
            <a:ext cx="15862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161616"/>
                </a:solidFill>
                <a:latin typeface="FZLanTingHeiS-H-GB" pitchFamily="2" charset="-122"/>
                <a:ea typeface="FZLanTingHeiS-H-GB" pitchFamily="2" charset="-122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G38 BMW 5 Series Interior Components Designated Globally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000" b="1" dirty="0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Exceeded 100 Million in annual production value for suspension products</a:t>
            </a:r>
          </a:p>
        </p:txBody>
      </p:sp>
      <p:sp>
        <p:nvSpPr>
          <p:cNvPr id="65" name="标题 1"/>
          <p:cNvSpPr>
            <a:spLocks noGrp="1"/>
          </p:cNvSpPr>
          <p:nvPr>
            <p:ph type="title"/>
          </p:nvPr>
        </p:nvSpPr>
        <p:spPr>
          <a:xfrm>
            <a:off x="235003" y="-109715"/>
            <a:ext cx="3629425" cy="756230"/>
          </a:xfrm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Milestones</a:t>
            </a:r>
          </a:p>
        </p:txBody>
      </p:sp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3381105" y="455114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2005</a:t>
            </a:r>
          </a:p>
        </p:txBody>
      </p:sp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3550920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3502025" y="3120390"/>
            <a:ext cx="148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First manual lumbar support product in </a:t>
            </a:r>
            <a:r>
              <a:rPr 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mass </a:t>
            </a:r>
            <a:r>
              <a:rPr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production</a:t>
            </a:r>
          </a:p>
          <a:p>
            <a:endParaRPr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r>
              <a:rPr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Faurecia</a:t>
            </a:r>
            <a:r>
              <a:rPr 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/</a:t>
            </a:r>
            <a:r>
              <a:rPr lang="en-US" sz="1000" b="1" dirty="0" err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Forvia</a:t>
            </a:r>
            <a:r>
              <a:rPr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 </a:t>
            </a:r>
            <a:endParaRPr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4"/>
            </p:custDataLst>
          </p:nvPr>
        </p:nvCxnSpPr>
        <p:spPr>
          <a:xfrm>
            <a:off x="7884795" y="305498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832950" y="3150870"/>
            <a:ext cx="1457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Magna </a:t>
            </a:r>
            <a:r>
              <a:rPr lang="zh-CN" altLang="en-US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supplier</a:t>
            </a:r>
            <a:endParaRPr lang="zh-CN" altLang="en-US" sz="1000" b="1" dirty="0">
              <a:solidFill>
                <a:srgbClr val="161616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5" name="标题 1"/>
          <p:cNvSpPr txBox="1"/>
          <p:nvPr>
            <p:custDataLst>
              <p:tags r:id="rId6"/>
            </p:custDataLst>
          </p:nvPr>
        </p:nvSpPr>
        <p:spPr>
          <a:xfrm>
            <a:off x="7784022" y="455114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2012</a:t>
            </a:r>
          </a:p>
        </p:txBody>
      </p: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655320" y="4487279"/>
            <a:ext cx="1166050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677596" y="441587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1996458" y="4425401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0"/>
            </p:custDataLst>
          </p:nvPr>
        </p:nvSpPr>
        <p:spPr>
          <a:xfrm>
            <a:off x="3440882" y="4425290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4908976" y="442429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2"/>
            </p:custDataLst>
          </p:nvPr>
        </p:nvSpPr>
        <p:spPr>
          <a:xfrm>
            <a:off x="6398260" y="4420084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4" name="椭圆 33"/>
          <p:cNvSpPr/>
          <p:nvPr>
            <p:custDataLst>
              <p:tags r:id="rId13"/>
            </p:custDataLst>
          </p:nvPr>
        </p:nvSpPr>
        <p:spPr>
          <a:xfrm>
            <a:off x="7827256" y="4416043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5" name="椭圆 34"/>
          <p:cNvSpPr/>
          <p:nvPr>
            <p:custDataLst>
              <p:tags r:id="rId14"/>
            </p:custDataLst>
          </p:nvPr>
        </p:nvSpPr>
        <p:spPr>
          <a:xfrm>
            <a:off x="9206151" y="4416043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7" name="椭圆 46"/>
          <p:cNvSpPr/>
          <p:nvPr>
            <p:custDataLst>
              <p:tags r:id="rId15"/>
            </p:custDataLst>
          </p:nvPr>
        </p:nvSpPr>
        <p:spPr>
          <a:xfrm>
            <a:off x="10629930" y="442429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9265" y="4973493"/>
            <a:ext cx="11441170" cy="0"/>
            <a:chOff x="553980" y="3302635"/>
            <a:chExt cx="11441170" cy="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53980" y="3302635"/>
              <a:ext cx="123416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870707" y="3302635"/>
              <a:ext cx="135357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836161" y="3302635"/>
              <a:ext cx="138479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284595" y="3302635"/>
              <a:ext cx="142453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9209378" y="330263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0619105" y="330263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6"/>
              </p:custDataLst>
            </p:nvPr>
          </p:nvCxnSpPr>
          <p:spPr>
            <a:xfrm>
              <a:off x="3371563" y="3302635"/>
              <a:ext cx="1403343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17"/>
              </p:custDataLst>
            </p:nvPr>
          </p:nvCxnSpPr>
          <p:spPr>
            <a:xfrm>
              <a:off x="7760970" y="330263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51"/>
          <p:cNvPicPr>
            <a:picLocks noChangeAspect="1" noChangeArrowheads="1"/>
          </p:cNvPicPr>
          <p:nvPr/>
        </p:nvPicPr>
        <p:blipFill rotWithShape="1">
          <a:blip r:embed="rId22"/>
          <a:srcRect l="19048" t="24506" r="14495" b="14979"/>
          <a:stretch>
            <a:fillRect/>
          </a:stretch>
        </p:blipFill>
        <p:spPr bwMode="auto">
          <a:xfrm>
            <a:off x="10662285" y="5391633"/>
            <a:ext cx="124968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49"/>
          <p:cNvPicPr>
            <a:picLocks noChangeAspect="1" noChangeArrowheads="1"/>
          </p:cNvPicPr>
          <p:nvPr/>
        </p:nvPicPr>
        <p:blipFill rotWithShape="1">
          <a:blip r:embed="rId23"/>
          <a:srcRect t="25173" b="30490"/>
          <a:stretch>
            <a:fillRect/>
          </a:stretch>
        </p:blipFill>
        <p:spPr bwMode="auto">
          <a:xfrm>
            <a:off x="9271680" y="5282074"/>
            <a:ext cx="1133475" cy="50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72" y="5757667"/>
            <a:ext cx="1101725" cy="5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66" y="5273675"/>
            <a:ext cx="1238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26015" r="20856" b="36476"/>
          <a:stretch>
            <a:fillRect/>
          </a:stretch>
        </p:blipFill>
        <p:spPr bwMode="auto">
          <a:xfrm>
            <a:off x="4961456" y="5424487"/>
            <a:ext cx="1277620" cy="6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2748" r="6042" b="42345"/>
          <a:stretch>
            <a:fillRect/>
          </a:stretch>
        </p:blipFill>
        <p:spPr bwMode="auto">
          <a:xfrm>
            <a:off x="3294582" y="5552953"/>
            <a:ext cx="1672735" cy="47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20" y="5256899"/>
            <a:ext cx="1144004" cy="114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 descr="图层 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83195" y="5709920"/>
            <a:ext cx="1278000" cy="21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thomas-jensen-h3vT1Kp0FxA-unsplash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5595" y="5300980"/>
            <a:ext cx="1299600" cy="864106"/>
          </a:xfrm>
          <a:prstGeom prst="rect">
            <a:avLst/>
          </a:prstGeom>
        </p:spPr>
      </p:pic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89870" y="5300980"/>
            <a:ext cx="1382400" cy="918936"/>
          </a:xfrm>
          <a:prstGeom prst="rect">
            <a:avLst/>
          </a:prstGeom>
        </p:spPr>
      </p:pic>
      <p:pic>
        <p:nvPicPr>
          <p:cNvPr id="27" name="图片 26" descr="IMG_918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60140" y="5300980"/>
            <a:ext cx="1278000" cy="718875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186100" y="470862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2017</a:t>
            </a:r>
          </a:p>
        </p:txBody>
      </p:sp>
      <p:sp>
        <p:nvSpPr>
          <p:cNvPr id="5" name="标题 1"/>
          <p:cNvSpPr txBox="1"/>
          <p:nvPr/>
        </p:nvSpPr>
        <p:spPr>
          <a:xfrm>
            <a:off x="1776204" y="470862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2018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5151848" y="470862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2020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6888801" y="471497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2021</a:t>
            </a:r>
          </a:p>
        </p:txBody>
      </p:sp>
      <p:sp>
        <p:nvSpPr>
          <p:cNvPr id="9" name="标题 1"/>
          <p:cNvSpPr txBox="1"/>
          <p:nvPr>
            <p:custDataLst>
              <p:tags r:id="rId1"/>
            </p:custDataLst>
          </p:nvPr>
        </p:nvSpPr>
        <p:spPr>
          <a:xfrm>
            <a:off x="3469264" y="472132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2019</a:t>
            </a:r>
          </a:p>
        </p:txBody>
      </p: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8580865" y="4721322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2022</a:t>
            </a: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0" y="4663809"/>
            <a:ext cx="12192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243167" y="4595581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1837452" y="4595581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3529041" y="4595470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5214543" y="459447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6939409" y="4590264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8624099" y="4586223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" name="图片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262517" y="2481514"/>
            <a:ext cx="3274336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High-Speed Development Stage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3003" y="3191510"/>
            <a:ext cx="1505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Established in-house R&amp;D for comfort systems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885912" y="3176177"/>
            <a:ext cx="1720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lang="en-US" altLang="zh-CN" dirty="0"/>
              <a:t>F</a:t>
            </a:r>
            <a:r>
              <a:rPr lang="zh-CN" altLang="en-US" dirty="0"/>
              <a:t>irst pneumatic lumbar support product in mass production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29041" y="3165200"/>
            <a:ext cx="1767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>
                <a:sym typeface="+mn-ea"/>
              </a:rPr>
              <a:t>Acquire</a:t>
            </a:r>
            <a:r>
              <a:rPr lang="en-US" altLang="zh-CN" dirty="0">
                <a:sym typeface="+mn-ea"/>
              </a:rPr>
              <a:t>d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</a:t>
            </a:r>
            <a:r>
              <a:rPr lang="zh-CN" altLang="en-US" dirty="0">
                <a:sym typeface="+mn-ea"/>
              </a:rPr>
              <a:t>omfort </a:t>
            </a:r>
            <a:r>
              <a:rPr lang="en-US" altLang="zh-CN" dirty="0">
                <a:sym typeface="+mn-ea"/>
              </a:rPr>
              <a:t>s</a:t>
            </a:r>
            <a:r>
              <a:rPr lang="zh-CN" altLang="en-US" dirty="0">
                <a:sym typeface="+mn-ea"/>
              </a:rPr>
              <a:t>ystem projects from C</a:t>
            </a:r>
            <a:r>
              <a:rPr lang="en-US" altLang="zh-CN" dirty="0">
                <a:sym typeface="+mn-ea"/>
              </a:rPr>
              <a:t>HAN</a:t>
            </a:r>
            <a:r>
              <a:rPr lang="zh-CN" altLang="en-US" dirty="0">
                <a:sym typeface="+mn-ea"/>
              </a:rPr>
              <a:t>, BAIC, Dongfeng </a:t>
            </a:r>
            <a:r>
              <a:rPr lang="en-US" altLang="zh-CN" dirty="0">
                <a:sym typeface="+mn-ea"/>
              </a:rPr>
              <a:t>&amp;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r>
              <a:rPr lang="zh-CN" altLang="en-US" dirty="0">
                <a:sym typeface="+mn-ea"/>
              </a:rPr>
              <a:t>Chery</a:t>
            </a:r>
            <a:endParaRPr lang="en-US" altLang="zh-CN" dirty="0">
              <a:sym typeface="+mn-ea"/>
            </a:endParaRPr>
          </a:p>
          <a:p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GM </a:t>
            </a:r>
            <a:r>
              <a:rPr lang="en-US" altLang="zh-CN" dirty="0">
                <a:sym typeface="+mn-ea"/>
              </a:rPr>
              <a:t>supplier</a:t>
            </a:r>
            <a:endParaRPr lang="zh-CN" altLang="en-US" dirty="0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221370" y="3176177"/>
            <a:ext cx="1809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lang="en-US" altLang="zh-CN" dirty="0">
                <a:sym typeface="+mn-ea"/>
              </a:rPr>
              <a:t>S</a:t>
            </a:r>
            <a:r>
              <a:rPr lang="zh-CN" altLang="en-US" dirty="0">
                <a:sym typeface="+mn-ea"/>
              </a:rPr>
              <a:t>ecured comfort system projects with NIO, Xpeng, GWM </a:t>
            </a:r>
            <a:r>
              <a:rPr lang="en-US" altLang="zh-CN" dirty="0">
                <a:sym typeface="+mn-ea"/>
              </a:rPr>
              <a:t>&amp; </a:t>
            </a:r>
            <a:r>
              <a:rPr lang="zh-CN" altLang="en-US" dirty="0">
                <a:sym typeface="+mn-ea"/>
              </a:rPr>
              <a:t>Geely</a:t>
            </a:r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33" name="文本框 32"/>
          <p:cNvSpPr txBox="1"/>
          <p:nvPr/>
        </p:nvSpPr>
        <p:spPr>
          <a:xfrm>
            <a:off x="6891655" y="3159125"/>
            <a:ext cx="1689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dirty="0">
                <a:sym typeface="+mn-ea"/>
              </a:rPr>
              <a:t>Obtained international P</a:t>
            </a:r>
            <a:r>
              <a:rPr lang="en-US" dirty="0">
                <a:sym typeface="+mn-ea"/>
              </a:rPr>
              <a:t>atent </a:t>
            </a:r>
            <a:r>
              <a:rPr dirty="0">
                <a:sym typeface="+mn-ea"/>
              </a:rPr>
              <a:t>C</a:t>
            </a:r>
            <a:r>
              <a:rPr lang="en-US" dirty="0">
                <a:sym typeface="+mn-ea"/>
              </a:rPr>
              <a:t>ooperation Treaty A</a:t>
            </a:r>
            <a:r>
              <a:rPr dirty="0">
                <a:sym typeface="+mn-ea"/>
              </a:rPr>
              <a:t>uthorization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  <a:p>
            <a:endParaRPr lang="zh-CN" altLang="en-US" dirty="0"/>
          </a:p>
          <a:p>
            <a:endParaRPr lang="en-US" dirty="0">
              <a:sym typeface="+mn-ea"/>
            </a:endParaRPr>
          </a:p>
          <a:p>
            <a:r>
              <a:rPr dirty="0">
                <a:sym typeface="+mn-ea"/>
              </a:rPr>
              <a:t>Secur</a:t>
            </a:r>
            <a:r>
              <a:rPr lang="en-US" dirty="0">
                <a:sym typeface="+mn-ea"/>
              </a:rPr>
              <a:t>ed</a:t>
            </a:r>
            <a:r>
              <a:rPr dirty="0">
                <a:sym typeface="+mn-ea"/>
              </a:rPr>
              <a:t> comfort system projects with BYD </a:t>
            </a:r>
            <a:r>
              <a:rPr lang="en-US" dirty="0">
                <a:sym typeface="+mn-ea"/>
              </a:rPr>
              <a:t>&amp;</a:t>
            </a:r>
            <a:r>
              <a:rPr dirty="0">
                <a:sym typeface="+mn-ea"/>
              </a:rPr>
              <a:t> GAC</a:t>
            </a:r>
            <a:endParaRPr dirty="0"/>
          </a:p>
        </p:txBody>
      </p:sp>
      <p:sp>
        <p:nvSpPr>
          <p:cNvPr id="34" name="文本框 33"/>
          <p:cNvSpPr txBox="1"/>
          <p:nvPr/>
        </p:nvSpPr>
        <p:spPr>
          <a:xfrm>
            <a:off x="8580865" y="3163246"/>
            <a:ext cx="1541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lang="en-US" altLang="zh-CN" dirty="0">
                <a:sym typeface="+mn-ea"/>
              </a:rPr>
              <a:t>Exceeded </a:t>
            </a:r>
            <a:r>
              <a:rPr lang="zh-CN" altLang="en-US" dirty="0">
                <a:sym typeface="+mn-ea"/>
              </a:rPr>
              <a:t>100 million units of backrest suspension products produced</a:t>
            </a:r>
          </a:p>
          <a:p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Secur</a:t>
            </a:r>
            <a:r>
              <a:rPr lang="en-US" altLang="zh-CN" dirty="0">
                <a:sym typeface="+mn-ea"/>
              </a:rPr>
              <a:t>ed</a:t>
            </a:r>
            <a:r>
              <a:rPr lang="zh-CN" altLang="en-US" dirty="0">
                <a:sym typeface="+mn-ea"/>
              </a:rPr>
              <a:t> comfort system projects with X</a:t>
            </a:r>
            <a:r>
              <a:rPr lang="en-US" altLang="zh-CN" dirty="0">
                <a:sym typeface="+mn-ea"/>
              </a:rPr>
              <a:t>p</a:t>
            </a:r>
            <a:r>
              <a:rPr lang="zh-CN" altLang="en-US" dirty="0">
                <a:sym typeface="+mn-ea"/>
              </a:rPr>
              <a:t>eng </a:t>
            </a:r>
            <a:r>
              <a:rPr lang="en-US" altLang="zh-CN" dirty="0">
                <a:sym typeface="+mn-ea"/>
              </a:rPr>
              <a:t>&amp;</a:t>
            </a:r>
            <a:r>
              <a:rPr lang="zh-CN" altLang="en-US" dirty="0">
                <a:sym typeface="+mn-ea"/>
              </a:rPr>
              <a:t> NI</a:t>
            </a:r>
            <a:r>
              <a:rPr lang="en-US" altLang="zh-CN" dirty="0">
                <a:sym typeface="+mn-ea"/>
              </a:rPr>
              <a:t>O</a:t>
            </a:r>
            <a:endParaRPr lang="zh-CN" altLang="en-US" dirty="0"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4522" y="3113405"/>
            <a:ext cx="11518316" cy="1270"/>
            <a:chOff x="294522" y="3294380"/>
            <a:chExt cx="11518316" cy="127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94522" y="3294380"/>
              <a:ext cx="142430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000238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296197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982742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4"/>
              </p:custDataLst>
            </p:nvPr>
          </p:nvCxnSpPr>
          <p:spPr>
            <a:xfrm>
              <a:off x="3613417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15"/>
              </p:custDataLst>
            </p:nvPr>
          </p:nvCxnSpPr>
          <p:spPr>
            <a:xfrm>
              <a:off x="8624099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16"/>
              </p:custDataLst>
            </p:nvPr>
          </p:nvCxnSpPr>
          <p:spPr>
            <a:xfrm>
              <a:off x="10388533" y="3295650"/>
              <a:ext cx="142430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10388600" y="4726940"/>
            <a:ext cx="12357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8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2023</a:t>
            </a:r>
          </a:p>
        </p:txBody>
      </p:sp>
      <p:sp>
        <p:nvSpPr>
          <p:cNvPr id="29" name="椭圆 28"/>
          <p:cNvSpPr/>
          <p:nvPr>
            <p:custDataLst>
              <p:tags r:id="rId10"/>
            </p:custDataLst>
          </p:nvPr>
        </p:nvSpPr>
        <p:spPr>
          <a:xfrm>
            <a:off x="10425594" y="4596383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69493" y="5197564"/>
            <a:ext cx="11518316" cy="1270"/>
            <a:chOff x="294522" y="3294380"/>
            <a:chExt cx="11518316" cy="1270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294522" y="3294380"/>
              <a:ext cx="142430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2000238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296197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6982742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11"/>
              </p:custDataLst>
            </p:nvPr>
          </p:nvCxnSpPr>
          <p:spPr>
            <a:xfrm>
              <a:off x="3613417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12"/>
              </p:custDataLst>
            </p:nvPr>
          </p:nvCxnSpPr>
          <p:spPr>
            <a:xfrm>
              <a:off x="8624099" y="3294380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13"/>
              </p:custDataLst>
            </p:nvPr>
          </p:nvCxnSpPr>
          <p:spPr>
            <a:xfrm>
              <a:off x="10388533" y="3295650"/>
              <a:ext cx="142430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77611" y="5300980"/>
            <a:ext cx="1310131" cy="131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23"/>
          <a:srcRect t="40604" b="9719"/>
          <a:stretch>
            <a:fillRect/>
          </a:stretch>
        </p:blipFill>
        <p:spPr>
          <a:xfrm>
            <a:off x="7031293" y="5300980"/>
            <a:ext cx="1202931" cy="79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82164" y="5300980"/>
            <a:ext cx="1202931" cy="9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42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304899" y="5300980"/>
            <a:ext cx="1277098" cy="60155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235003" y="-109715"/>
            <a:ext cx="3629425" cy="756230"/>
          </a:xfrm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Milestones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330903" y="3165199"/>
            <a:ext cx="1739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 b="1">
                <a:solidFill>
                  <a:srgbClr val="16161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Completed North American </a:t>
            </a:r>
            <a:r>
              <a:rPr lang="en-US" altLang="zh-CN" dirty="0"/>
              <a:t>Detroit </a:t>
            </a:r>
            <a:r>
              <a:rPr lang="zh-CN" altLang="en-US" dirty="0"/>
              <a:t>R&amp;D office </a:t>
            </a:r>
            <a:r>
              <a:rPr lang="en-US" altLang="zh-CN" dirty="0"/>
              <a:t>&amp; Mexico </a:t>
            </a:r>
            <a:r>
              <a:rPr lang="zh-CN" altLang="en-US" dirty="0"/>
              <a:t>factory site selection</a:t>
            </a:r>
          </a:p>
          <a:p>
            <a:endParaRPr lang="zh-CN" altLang="en-US" dirty="0"/>
          </a:p>
          <a:p>
            <a:r>
              <a:rPr lang="en-US" altLang="zh-CN" dirty="0"/>
              <a:t>S</a:t>
            </a:r>
            <a:r>
              <a:rPr lang="zh-CN" altLang="en-US" dirty="0"/>
              <a:t>upplier to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EV</a:t>
            </a:r>
            <a:r>
              <a:rPr lang="zh-CN" altLang="en-US" dirty="0"/>
              <a:t> </a:t>
            </a:r>
            <a:r>
              <a:rPr lang="en-US" altLang="zh-CN" dirty="0"/>
              <a:t>OEM</a:t>
            </a:r>
            <a:r>
              <a:rPr lang="zh-CN" altLang="en-US" dirty="0"/>
              <a:t>, FAW Audi New Energy </a:t>
            </a:r>
            <a:r>
              <a:rPr lang="en-US" altLang="zh-CN" dirty="0"/>
              <a:t>&amp;</a:t>
            </a:r>
            <a:r>
              <a:rPr lang="zh-CN" altLang="en-US" dirty="0"/>
              <a:t> Xiaomi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2395842" y="428444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800" dirty="0"/>
          </a:p>
        </p:txBody>
      </p:sp>
      <p:sp>
        <p:nvSpPr>
          <p:cNvPr id="5" name="标题 1"/>
          <p:cNvSpPr txBox="1"/>
          <p:nvPr/>
        </p:nvSpPr>
        <p:spPr>
          <a:xfrm>
            <a:off x="1207067" y="427682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4515227" y="4276822"/>
            <a:ext cx="107866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</a:p>
        </p:txBody>
      </p:sp>
      <p:sp>
        <p:nvSpPr>
          <p:cNvPr id="9" name="标题 1"/>
          <p:cNvSpPr txBox="1"/>
          <p:nvPr>
            <p:custDataLst>
              <p:tags r:id="rId1"/>
            </p:custDataLst>
          </p:nvPr>
        </p:nvSpPr>
        <p:spPr>
          <a:xfrm>
            <a:off x="2927598" y="4289523"/>
            <a:ext cx="87680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0" y="4233279"/>
            <a:ext cx="12192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3"/>
            </p:custDataLst>
          </p:nvPr>
        </p:nvSpPr>
        <p:spPr>
          <a:xfrm>
            <a:off x="1268315" y="4163781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4" name="椭圆 13"/>
          <p:cNvSpPr/>
          <p:nvPr>
            <p:custDataLst>
              <p:tags r:id="rId4"/>
            </p:custDataLst>
          </p:nvPr>
        </p:nvSpPr>
        <p:spPr>
          <a:xfrm>
            <a:off x="2987375" y="4163670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4577922" y="416267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20" name="图片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12190412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标题 1"/>
          <p:cNvSpPr txBox="1">
            <a:spLocks noChangeArrowheads="1"/>
          </p:cNvSpPr>
          <p:nvPr/>
        </p:nvSpPr>
        <p:spPr bwMode="auto">
          <a:xfrm>
            <a:off x="385763" y="2481263"/>
            <a:ext cx="3671887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Future Outlook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1314370" y="329501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42845" y="329501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6"/>
            </p:custDataLst>
          </p:nvPr>
        </p:nvCxnSpPr>
        <p:spPr>
          <a:xfrm>
            <a:off x="2955020" y="3295015"/>
            <a:ext cx="13760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标题 1"/>
          <p:cNvSpPr txBox="1"/>
          <p:nvPr/>
        </p:nvSpPr>
        <p:spPr>
          <a:xfrm>
            <a:off x="6296982" y="4276822"/>
            <a:ext cx="1078663" cy="44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</a:p>
        </p:txBody>
      </p:sp>
      <p:sp>
        <p:nvSpPr>
          <p:cNvPr id="28" name="椭圆 27"/>
          <p:cNvSpPr/>
          <p:nvPr>
            <p:custDataLst>
              <p:tags r:id="rId7"/>
            </p:custDataLst>
          </p:nvPr>
        </p:nvSpPr>
        <p:spPr>
          <a:xfrm>
            <a:off x="6359677" y="4162676"/>
            <a:ext cx="131058" cy="13105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1219835" y="3359785"/>
            <a:ext cx="189859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Global headquarters </a:t>
            </a:r>
            <a:r>
              <a:rPr lang="en-US" altLang="zh-CN" sz="1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projected</a:t>
            </a:r>
            <a:endParaRPr lang="zh-CN" altLang="en-US" sz="1000" b="1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1000" b="1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1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$1.53B USD/annum</a:t>
            </a:r>
            <a:endParaRPr lang="zh-CN" altLang="en-US" sz="1000" b="1" dirty="0">
              <a:solidFill>
                <a:srgbClr val="16161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84101" y="3356445"/>
            <a:ext cx="1658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Global seat comfort market share forecasted to be 30%</a:t>
            </a:r>
            <a:r>
              <a:rPr lang="en-US" sz="1000" b="1" dirty="0">
                <a:solidFill>
                  <a:srgbClr val="161616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1000" b="1" dirty="0">
              <a:solidFill>
                <a:srgbClr val="161616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6490" y="3356445"/>
            <a:ext cx="131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16161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IPO</a:t>
            </a:r>
          </a:p>
        </p:txBody>
      </p:sp>
      <p:pic>
        <p:nvPicPr>
          <p:cNvPr id="33" name="图形 3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3989" y="4891045"/>
            <a:ext cx="1262351" cy="684113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68015" y="4730270"/>
            <a:ext cx="4604520" cy="0"/>
            <a:chOff x="1466770" y="3447415"/>
            <a:chExt cx="4604520" cy="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466770" y="344741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695245" y="344741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8"/>
              </p:custDataLst>
            </p:nvPr>
          </p:nvCxnSpPr>
          <p:spPr>
            <a:xfrm>
              <a:off x="3107420" y="3447415"/>
              <a:ext cx="137604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4410" y="4898390"/>
            <a:ext cx="1200204" cy="108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6374" y="4898390"/>
            <a:ext cx="1318303" cy="10850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003" y="-109715"/>
            <a:ext cx="3629425" cy="756230"/>
          </a:xfrm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Milestones</a:t>
            </a:r>
          </a:p>
        </p:txBody>
      </p:sp>
      <p:pic>
        <p:nvPicPr>
          <p:cNvPr id="12" name="Picture 11" descr="243082f20ca6c7241e7a5316eebff6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8095" y="4907280"/>
            <a:ext cx="1430020" cy="10725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-removebg-preview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482580" y="4554220"/>
            <a:ext cx="955040" cy="485140"/>
          </a:xfrm>
          <a:prstGeom prst="rect">
            <a:avLst/>
          </a:prstGeom>
        </p:spPr>
      </p:pic>
      <p:sp>
        <p:nvSpPr>
          <p:cNvPr id="4" name="标题 1"/>
          <p:cNvSpPr txBox="1">
            <a:spLocks noChangeArrowheads="1"/>
          </p:cNvSpPr>
          <p:nvPr/>
        </p:nvSpPr>
        <p:spPr bwMode="auto">
          <a:xfrm>
            <a:off x="234950" y="-109538"/>
            <a:ext cx="29813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Customers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53574" y="1343025"/>
            <a:ext cx="11288713" cy="0"/>
          </a:xfrm>
          <a:prstGeom prst="line">
            <a:avLst/>
          </a:prstGeom>
          <a:ln w="12700">
            <a:solidFill>
              <a:schemeClr val="dk1">
                <a:alpha val="22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图片 4" descr="图层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08660" y="1616393"/>
            <a:ext cx="789305" cy="277495"/>
          </a:xfrm>
          <a:prstGeom prst="rect">
            <a:avLst/>
          </a:prstGeom>
        </p:spPr>
      </p:pic>
      <p:pic>
        <p:nvPicPr>
          <p:cNvPr id="49" name="图片 48" descr="图层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1962150" y="1671003"/>
            <a:ext cx="1548765" cy="168275"/>
          </a:xfrm>
          <a:prstGeom prst="rect">
            <a:avLst/>
          </a:prstGeom>
        </p:spPr>
      </p:pic>
      <p:pic>
        <p:nvPicPr>
          <p:cNvPr id="50" name="图片 49" descr="图层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4152900" y="1546860"/>
            <a:ext cx="421005" cy="416560"/>
          </a:xfrm>
          <a:prstGeom prst="rect">
            <a:avLst/>
          </a:prstGeom>
        </p:spPr>
      </p:pic>
      <p:pic>
        <p:nvPicPr>
          <p:cNvPr id="51" name="图片 50" descr="图层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5431790" y="1572260"/>
            <a:ext cx="472440" cy="365760"/>
          </a:xfrm>
          <a:prstGeom prst="rect">
            <a:avLst/>
          </a:prstGeom>
        </p:spPr>
      </p:pic>
      <p:pic>
        <p:nvPicPr>
          <p:cNvPr id="52" name="图片 51" descr="图层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6558915" y="1631315"/>
            <a:ext cx="1078865" cy="247650"/>
          </a:xfrm>
          <a:prstGeom prst="rect">
            <a:avLst/>
          </a:prstGeom>
        </p:spPr>
      </p:pic>
      <p:pic>
        <p:nvPicPr>
          <p:cNvPr id="53" name="图片 52" descr="图层 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292465" y="1558608"/>
            <a:ext cx="461645" cy="393065"/>
          </a:xfrm>
          <a:prstGeom prst="rect">
            <a:avLst/>
          </a:prstGeom>
        </p:spPr>
      </p:pic>
      <p:pic>
        <p:nvPicPr>
          <p:cNvPr id="54" name="图片 53" descr="图层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9408795" y="1610360"/>
            <a:ext cx="878205" cy="289560"/>
          </a:xfrm>
          <a:prstGeom prst="rect">
            <a:avLst/>
          </a:prstGeom>
        </p:spPr>
      </p:pic>
      <p:pic>
        <p:nvPicPr>
          <p:cNvPr id="55" name="图片 54" descr="图层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10941685" y="1565275"/>
            <a:ext cx="506095" cy="379730"/>
          </a:xfrm>
          <a:prstGeom prst="rect">
            <a:avLst/>
          </a:prstGeom>
        </p:spPr>
      </p:pic>
      <p:pic>
        <p:nvPicPr>
          <p:cNvPr id="56" name="图片 55" descr="图层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872490" y="2153920"/>
            <a:ext cx="424180" cy="410845"/>
          </a:xfrm>
          <a:prstGeom prst="rect">
            <a:avLst/>
          </a:prstGeom>
        </p:spPr>
      </p:pic>
      <p:pic>
        <p:nvPicPr>
          <p:cNvPr id="57" name="图片 56" descr="图层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2369820" y="2219960"/>
            <a:ext cx="771525" cy="278765"/>
          </a:xfrm>
          <a:prstGeom prst="rect">
            <a:avLst/>
          </a:prstGeom>
        </p:spPr>
      </p:pic>
      <p:pic>
        <p:nvPicPr>
          <p:cNvPr id="58" name="图片 57" descr="图层 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4121785" y="2202498"/>
            <a:ext cx="497840" cy="313690"/>
          </a:xfrm>
          <a:prstGeom prst="rect">
            <a:avLst/>
          </a:prstGeom>
        </p:spPr>
      </p:pic>
      <p:pic>
        <p:nvPicPr>
          <p:cNvPr id="59" name="图片 58" descr="图层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6934835" y="2162175"/>
            <a:ext cx="389890" cy="394335"/>
          </a:xfrm>
          <a:prstGeom prst="rect">
            <a:avLst/>
          </a:prstGeom>
        </p:spPr>
      </p:pic>
      <p:pic>
        <p:nvPicPr>
          <p:cNvPr id="60" name="图片 59" descr="图层 2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7964170" y="2259648"/>
            <a:ext cx="1181735" cy="199390"/>
          </a:xfrm>
          <a:prstGeom prst="rect">
            <a:avLst/>
          </a:prstGeom>
        </p:spPr>
      </p:pic>
      <p:pic>
        <p:nvPicPr>
          <p:cNvPr id="61" name="图片 60" descr="图层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9616758" y="2169478"/>
            <a:ext cx="462280" cy="379730"/>
          </a:xfrm>
          <a:prstGeom prst="rect">
            <a:avLst/>
          </a:prstGeom>
        </p:spPr>
      </p:pic>
      <p:pic>
        <p:nvPicPr>
          <p:cNvPr id="62" name="图片 61" descr="图层 3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8"/>
          <a:stretch>
            <a:fillRect/>
          </a:stretch>
        </p:blipFill>
        <p:spPr>
          <a:xfrm>
            <a:off x="11037570" y="2134553"/>
            <a:ext cx="229235" cy="449580"/>
          </a:xfrm>
          <a:prstGeom prst="rect">
            <a:avLst/>
          </a:prstGeom>
        </p:spPr>
      </p:pic>
      <p:pic>
        <p:nvPicPr>
          <p:cNvPr id="63" name="图片 62" descr="图层 2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793115" y="2918143"/>
            <a:ext cx="582930" cy="292100"/>
          </a:xfrm>
          <a:prstGeom prst="rect">
            <a:avLst/>
          </a:prstGeom>
        </p:spPr>
      </p:pic>
      <p:pic>
        <p:nvPicPr>
          <p:cNvPr id="64" name="图片 63" descr="图层 2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3929380" y="2952115"/>
            <a:ext cx="935990" cy="224155"/>
          </a:xfrm>
          <a:prstGeom prst="rect">
            <a:avLst/>
          </a:prstGeom>
        </p:spPr>
      </p:pic>
      <p:pic>
        <p:nvPicPr>
          <p:cNvPr id="65" name="图片 64" descr="图层 1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5354955" y="2946718"/>
            <a:ext cx="662305" cy="234950"/>
          </a:xfrm>
          <a:prstGeom prst="rect">
            <a:avLst/>
          </a:prstGeom>
        </p:spPr>
      </p:pic>
      <p:pic>
        <p:nvPicPr>
          <p:cNvPr id="66" name="图片 65" descr="图层 3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6538595" y="2971800"/>
            <a:ext cx="1251585" cy="184785"/>
          </a:xfrm>
          <a:prstGeom prst="rect">
            <a:avLst/>
          </a:prstGeom>
        </p:spPr>
      </p:pic>
      <p:pic>
        <p:nvPicPr>
          <p:cNvPr id="67" name="图片 66" descr="图层 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8329930" y="2834640"/>
            <a:ext cx="459740" cy="459105"/>
          </a:xfrm>
          <a:prstGeom prst="rect">
            <a:avLst/>
          </a:prstGeom>
        </p:spPr>
      </p:pic>
      <p:pic>
        <p:nvPicPr>
          <p:cNvPr id="68" name="图片 67" descr="图层 1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64"/>
          <a:stretch>
            <a:fillRect/>
          </a:stretch>
        </p:blipFill>
        <p:spPr>
          <a:xfrm>
            <a:off x="9599295" y="2868613"/>
            <a:ext cx="433070" cy="391160"/>
          </a:xfrm>
          <a:prstGeom prst="rect">
            <a:avLst/>
          </a:prstGeom>
        </p:spPr>
      </p:pic>
      <p:pic>
        <p:nvPicPr>
          <p:cNvPr id="69" name="图片 68" descr="图层 2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10841990" y="2834640"/>
            <a:ext cx="579755" cy="483235"/>
          </a:xfrm>
          <a:prstGeom prst="rect">
            <a:avLst/>
          </a:prstGeom>
        </p:spPr>
      </p:pic>
      <p:pic>
        <p:nvPicPr>
          <p:cNvPr id="70" name="图片 69" descr="图层 3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66"/>
          <a:stretch>
            <a:fillRect/>
          </a:stretch>
        </p:blipFill>
        <p:spPr>
          <a:xfrm>
            <a:off x="5308600" y="2231390"/>
            <a:ext cx="729615" cy="255905"/>
          </a:xfrm>
          <a:prstGeom prst="rect">
            <a:avLst/>
          </a:prstGeom>
        </p:spPr>
      </p:pic>
      <p:pic>
        <p:nvPicPr>
          <p:cNvPr id="71" name="图片 70" descr="图层 2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845820" y="3538538"/>
            <a:ext cx="530225" cy="367030"/>
          </a:xfrm>
          <a:prstGeom prst="rect">
            <a:avLst/>
          </a:prstGeom>
        </p:spPr>
      </p:pic>
      <p:pic>
        <p:nvPicPr>
          <p:cNvPr id="72" name="图片 71" descr="图层 2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68"/>
          <a:stretch>
            <a:fillRect/>
          </a:stretch>
        </p:blipFill>
        <p:spPr>
          <a:xfrm>
            <a:off x="2574925" y="3543618"/>
            <a:ext cx="420370" cy="420370"/>
          </a:xfrm>
          <a:prstGeom prst="rect">
            <a:avLst/>
          </a:prstGeom>
        </p:spPr>
      </p:pic>
      <p:pic>
        <p:nvPicPr>
          <p:cNvPr id="73" name="图片 72" descr="图层 1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69"/>
          <a:stretch>
            <a:fillRect/>
          </a:stretch>
        </p:blipFill>
        <p:spPr>
          <a:xfrm>
            <a:off x="4178300" y="3556635"/>
            <a:ext cx="395605" cy="394335"/>
          </a:xfrm>
          <a:prstGeom prst="rect">
            <a:avLst/>
          </a:prstGeom>
        </p:spPr>
      </p:pic>
      <p:pic>
        <p:nvPicPr>
          <p:cNvPr id="74" name="图片 73" descr="图层 14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70"/>
          <a:stretch>
            <a:fillRect/>
          </a:stretch>
        </p:blipFill>
        <p:spPr>
          <a:xfrm>
            <a:off x="5471795" y="3530918"/>
            <a:ext cx="432435" cy="445770"/>
          </a:xfrm>
          <a:prstGeom prst="rect">
            <a:avLst/>
          </a:prstGeom>
        </p:spPr>
      </p:pic>
      <p:pic>
        <p:nvPicPr>
          <p:cNvPr id="75" name="图片 74" descr="图层 3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71"/>
          <a:stretch>
            <a:fillRect/>
          </a:stretch>
        </p:blipFill>
        <p:spPr>
          <a:xfrm>
            <a:off x="6816725" y="3583940"/>
            <a:ext cx="664845" cy="339725"/>
          </a:xfrm>
          <a:prstGeom prst="rect">
            <a:avLst/>
          </a:prstGeom>
        </p:spPr>
      </p:pic>
      <p:pic>
        <p:nvPicPr>
          <p:cNvPr id="76" name="图片 75" descr="图层 1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72"/>
          <a:stretch>
            <a:fillRect/>
          </a:stretch>
        </p:blipFill>
        <p:spPr>
          <a:xfrm>
            <a:off x="8348980" y="3632835"/>
            <a:ext cx="462280" cy="241935"/>
          </a:xfrm>
          <a:prstGeom prst="rect">
            <a:avLst/>
          </a:prstGeom>
        </p:spPr>
      </p:pic>
      <p:pic>
        <p:nvPicPr>
          <p:cNvPr id="77" name="图片 76" descr="图层 2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73"/>
          <a:stretch>
            <a:fillRect/>
          </a:stretch>
        </p:blipFill>
        <p:spPr>
          <a:xfrm>
            <a:off x="9697720" y="3563303"/>
            <a:ext cx="381635" cy="381000"/>
          </a:xfrm>
          <a:prstGeom prst="rect">
            <a:avLst/>
          </a:prstGeom>
        </p:spPr>
      </p:pic>
      <p:pic>
        <p:nvPicPr>
          <p:cNvPr id="78" name="图片 77" descr="图层 2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74"/>
          <a:stretch>
            <a:fillRect/>
          </a:stretch>
        </p:blipFill>
        <p:spPr>
          <a:xfrm>
            <a:off x="2488565" y="2901950"/>
            <a:ext cx="536575" cy="324485"/>
          </a:xfrm>
          <a:prstGeom prst="rect">
            <a:avLst/>
          </a:prstGeom>
        </p:spPr>
      </p:pic>
      <p:pic>
        <p:nvPicPr>
          <p:cNvPr id="79" name="图片 78" descr="图层 39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75"/>
          <a:stretch>
            <a:fillRect/>
          </a:stretch>
        </p:blipFill>
        <p:spPr>
          <a:xfrm>
            <a:off x="692785" y="4551680"/>
            <a:ext cx="931545" cy="487045"/>
          </a:xfrm>
          <a:prstGeom prst="rect">
            <a:avLst/>
          </a:prstGeom>
        </p:spPr>
      </p:pic>
      <p:pic>
        <p:nvPicPr>
          <p:cNvPr id="80" name="图片 79" descr="图层 4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76"/>
          <a:stretch>
            <a:fillRect/>
          </a:stretch>
        </p:blipFill>
        <p:spPr>
          <a:xfrm>
            <a:off x="6768465" y="4569143"/>
            <a:ext cx="452120" cy="452120"/>
          </a:xfrm>
          <a:prstGeom prst="rect">
            <a:avLst/>
          </a:prstGeom>
        </p:spPr>
      </p:pic>
      <p:pic>
        <p:nvPicPr>
          <p:cNvPr id="81" name="图片 80" descr="图层 44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77"/>
          <a:stretch>
            <a:fillRect/>
          </a:stretch>
        </p:blipFill>
        <p:spPr>
          <a:xfrm>
            <a:off x="4785360" y="4628833"/>
            <a:ext cx="594995" cy="332740"/>
          </a:xfrm>
          <a:prstGeom prst="rect">
            <a:avLst/>
          </a:prstGeom>
        </p:spPr>
      </p:pic>
      <p:pic>
        <p:nvPicPr>
          <p:cNvPr id="82" name="图片 81" descr="图层 4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78"/>
          <a:stretch>
            <a:fillRect/>
          </a:stretch>
        </p:blipFill>
        <p:spPr>
          <a:xfrm>
            <a:off x="2663190" y="4616133"/>
            <a:ext cx="759460" cy="358140"/>
          </a:xfrm>
          <a:prstGeom prst="rect">
            <a:avLst/>
          </a:prstGeom>
        </p:spPr>
      </p:pic>
      <p:pic>
        <p:nvPicPr>
          <p:cNvPr id="84" name="图片 83" descr="图层 48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79"/>
          <a:stretch>
            <a:fillRect/>
          </a:stretch>
        </p:blipFill>
        <p:spPr>
          <a:xfrm>
            <a:off x="933450" y="5258435"/>
            <a:ext cx="407670" cy="409575"/>
          </a:xfrm>
          <a:prstGeom prst="rect">
            <a:avLst/>
          </a:prstGeom>
        </p:spPr>
      </p:pic>
      <p:pic>
        <p:nvPicPr>
          <p:cNvPr id="85" name="图片 84" descr="902397dda144ad345982924fe4f61bf431adcaef2fe5-removebg-preview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80"/>
          <a:stretch>
            <a:fillRect/>
          </a:stretch>
        </p:blipFill>
        <p:spPr>
          <a:xfrm>
            <a:off x="8468995" y="4521200"/>
            <a:ext cx="987425" cy="548005"/>
          </a:xfrm>
          <a:prstGeom prst="rect">
            <a:avLst/>
          </a:prstGeom>
        </p:spPr>
      </p:pic>
      <p:pic>
        <p:nvPicPr>
          <p:cNvPr id="86" name="图片 85" descr="图层 7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81"/>
          <a:stretch>
            <a:fillRect/>
          </a:stretch>
        </p:blipFill>
        <p:spPr>
          <a:xfrm>
            <a:off x="4311015" y="5340985"/>
            <a:ext cx="1465580" cy="244475"/>
          </a:xfrm>
          <a:prstGeom prst="rect">
            <a:avLst/>
          </a:prstGeom>
        </p:spPr>
      </p:pic>
      <p:pic>
        <p:nvPicPr>
          <p:cNvPr id="87" name="图片 86" descr="图层 41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2538730" y="5325428"/>
            <a:ext cx="1016635" cy="287020"/>
          </a:xfrm>
          <a:prstGeom prst="rect">
            <a:avLst/>
          </a:prstGeom>
        </p:spPr>
      </p:pic>
      <p:pic>
        <p:nvPicPr>
          <p:cNvPr id="88" name="图片 87" descr="图层 43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6388735" y="5325428"/>
            <a:ext cx="1306830" cy="288290"/>
          </a:xfrm>
          <a:prstGeom prst="rect">
            <a:avLst/>
          </a:prstGeom>
        </p:spPr>
      </p:pic>
      <p:pic>
        <p:nvPicPr>
          <p:cNvPr id="89" name="图片 88" descr="图层 46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84"/>
          <a:stretch>
            <a:fillRect/>
          </a:stretch>
        </p:blipFill>
        <p:spPr>
          <a:xfrm>
            <a:off x="8441690" y="5292725"/>
            <a:ext cx="1057275" cy="292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317500" y="1343025"/>
            <a:ext cx="11288713" cy="0"/>
          </a:xfrm>
          <a:prstGeom prst="line">
            <a:avLst/>
          </a:prstGeom>
          <a:ln w="12700">
            <a:solidFill>
              <a:schemeClr val="dk1">
                <a:alpha val="22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88925" y="3295650"/>
            <a:ext cx="4964113" cy="0"/>
          </a:xfrm>
          <a:prstGeom prst="line">
            <a:avLst/>
          </a:prstGeom>
          <a:ln w="12700">
            <a:solidFill>
              <a:schemeClr val="dk1">
                <a:alpha val="22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5" name="标题 1"/>
          <p:cNvSpPr txBox="1">
            <a:spLocks noChangeArrowheads="1"/>
          </p:cNvSpPr>
          <p:nvPr/>
        </p:nvSpPr>
        <p:spPr bwMode="auto">
          <a:xfrm>
            <a:off x="7474005" y="6273925"/>
            <a:ext cx="405574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Revenue growth trend (in million USD)</a:t>
            </a:r>
          </a:p>
        </p:txBody>
      </p:sp>
      <p:sp>
        <p:nvSpPr>
          <p:cNvPr id="15366" name="标题 1"/>
          <p:cNvSpPr txBox="1">
            <a:spLocks noChangeArrowheads="1"/>
          </p:cNvSpPr>
          <p:nvPr/>
        </p:nvSpPr>
        <p:spPr bwMode="auto">
          <a:xfrm>
            <a:off x="233680" y="2517775"/>
            <a:ext cx="2716254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Serving Clients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(OEMs + Seat Manufacturers)</a:t>
            </a:r>
          </a:p>
        </p:txBody>
      </p:sp>
      <p:sp>
        <p:nvSpPr>
          <p:cNvPr id="15367" name="标题 1"/>
          <p:cNvSpPr txBox="1">
            <a:spLocks noChangeArrowheads="1"/>
          </p:cNvSpPr>
          <p:nvPr/>
        </p:nvSpPr>
        <p:spPr bwMode="auto">
          <a:xfrm>
            <a:off x="3265804" y="2520950"/>
            <a:ext cx="216773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Comfort System Clients</a:t>
            </a:r>
          </a:p>
        </p:txBody>
      </p:sp>
      <p:sp>
        <p:nvSpPr>
          <p:cNvPr id="15368" name="标题 1"/>
          <p:cNvSpPr txBox="1">
            <a:spLocks noChangeArrowheads="1"/>
          </p:cNvSpPr>
          <p:nvPr/>
        </p:nvSpPr>
        <p:spPr bwMode="auto">
          <a:xfrm>
            <a:off x="205550" y="3926204"/>
            <a:ext cx="2582545" cy="89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 (Integrated Solutions)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Nationwide Market Share Percentage</a:t>
            </a:r>
          </a:p>
        </p:txBody>
      </p:sp>
      <p:sp>
        <p:nvSpPr>
          <p:cNvPr id="15369" name="标题 1"/>
          <p:cNvSpPr txBox="1">
            <a:spLocks noChangeArrowheads="1"/>
          </p:cNvSpPr>
          <p:nvPr/>
        </p:nvSpPr>
        <p:spPr bwMode="auto">
          <a:xfrm>
            <a:off x="3218625" y="3848099"/>
            <a:ext cx="15518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Orders</a:t>
            </a:r>
          </a:p>
        </p:txBody>
      </p:sp>
      <p:sp>
        <p:nvSpPr>
          <p:cNvPr id="15370" name="标题 1"/>
          <p:cNvSpPr txBox="1">
            <a:spLocks noChangeArrowheads="1"/>
          </p:cNvSpPr>
          <p:nvPr/>
        </p:nvSpPr>
        <p:spPr bwMode="auto">
          <a:xfrm>
            <a:off x="205867" y="5769443"/>
            <a:ext cx="2379124" cy="81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 ASP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(Average Selling Price)</a:t>
            </a:r>
          </a:p>
        </p:txBody>
      </p:sp>
      <p:sp>
        <p:nvSpPr>
          <p:cNvPr id="15371" name="标题 1"/>
          <p:cNvSpPr txBox="1">
            <a:spLocks noChangeArrowheads="1"/>
          </p:cNvSpPr>
          <p:nvPr/>
        </p:nvSpPr>
        <p:spPr bwMode="auto">
          <a:xfrm>
            <a:off x="233363" y="202565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100+</a:t>
            </a:r>
            <a:endParaRPr lang="zh-CN" altLang="en-US" sz="2400" dirty="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sp>
        <p:nvSpPr>
          <p:cNvPr id="15372" name="标题 1"/>
          <p:cNvSpPr txBox="1">
            <a:spLocks noChangeArrowheads="1"/>
          </p:cNvSpPr>
          <p:nvPr/>
        </p:nvSpPr>
        <p:spPr bwMode="auto">
          <a:xfrm>
            <a:off x="3246438" y="202565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50 +</a:t>
            </a:r>
            <a:endParaRPr lang="zh-CN" altLang="en-US" sz="240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sp>
        <p:nvSpPr>
          <p:cNvPr id="15373" name="标题 1"/>
          <p:cNvSpPr txBox="1">
            <a:spLocks noChangeArrowheads="1"/>
          </p:cNvSpPr>
          <p:nvPr/>
        </p:nvSpPr>
        <p:spPr bwMode="auto">
          <a:xfrm>
            <a:off x="235395" y="3433762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30%+</a:t>
            </a:r>
            <a:endParaRPr lang="zh-CN" altLang="en-US" sz="2400" dirty="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sp>
        <p:nvSpPr>
          <p:cNvPr id="15374" name="标题 1"/>
          <p:cNvSpPr txBox="1">
            <a:spLocks noChangeArrowheads="1"/>
          </p:cNvSpPr>
          <p:nvPr/>
        </p:nvSpPr>
        <p:spPr bwMode="auto">
          <a:xfrm>
            <a:off x="3188144" y="3411537"/>
            <a:ext cx="206489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$1.4 </a:t>
            </a:r>
            <a:r>
              <a:rPr lang="en-US" altLang="zh-CN" sz="16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billion (USD)</a:t>
            </a:r>
            <a:endParaRPr lang="zh-CN" altLang="en-US" sz="2400" dirty="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sp>
        <p:nvSpPr>
          <p:cNvPr id="15375" name="标题 1"/>
          <p:cNvSpPr txBox="1">
            <a:spLocks noChangeArrowheads="1"/>
          </p:cNvSpPr>
          <p:nvPr/>
        </p:nvSpPr>
        <p:spPr bwMode="auto">
          <a:xfrm>
            <a:off x="205550" y="5278906"/>
            <a:ext cx="15255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$150+</a:t>
            </a:r>
            <a:endParaRPr lang="zh-CN" altLang="en-US" sz="2400" dirty="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graphicFrame>
        <p:nvGraphicFramePr>
          <p:cNvPr id="15376" name="图表 28"/>
          <p:cNvGraphicFramePr/>
          <p:nvPr>
            <p:extLst>
              <p:ext uri="{D42A27DB-BD31-4B8C-83A1-F6EECF244321}">
                <p14:modId xmlns:p14="http://schemas.microsoft.com/office/powerpoint/2010/main" val="2253096670"/>
              </p:ext>
            </p:extLst>
          </p:nvPr>
        </p:nvGraphicFramePr>
        <p:xfrm>
          <a:off x="5283519" y="2025650"/>
          <a:ext cx="6908481" cy="4383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086350" imgH="2105025" progId="excel.sheet.8">
                  <p:embed/>
                </p:oleObj>
              </mc:Choice>
              <mc:Fallback>
                <p:oleObj r:id="rId2" imgW="5086350" imgH="2105025" progId="excel.sheet.8">
                  <p:embed/>
                  <p:pic>
                    <p:nvPicPr>
                      <p:cNvPr id="0" name="图表 28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519" y="2025650"/>
                        <a:ext cx="6908481" cy="4383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8" name="图形 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2"/>
          <a:stretch>
            <a:fillRect/>
          </a:stretch>
        </p:blipFill>
        <p:spPr bwMode="auto">
          <a:xfrm>
            <a:off x="288925" y="0"/>
            <a:ext cx="25273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标题 1"/>
          <p:cNvSpPr>
            <a:spLocks noGrp="1" noChangeArrowheads="1"/>
          </p:cNvSpPr>
          <p:nvPr>
            <p:ph type="title"/>
          </p:nvPr>
        </p:nvSpPr>
        <p:spPr>
          <a:xfrm>
            <a:off x="234950" y="-109538"/>
            <a:ext cx="2981325" cy="1076008"/>
          </a:xfrm>
        </p:spPr>
        <p:txBody>
          <a:bodyPr/>
          <a:lstStyle/>
          <a:p>
            <a:pPr eaLnBrk="1" hangingPunct="1"/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Sales Strengths</a:t>
            </a:r>
            <a:endParaRPr lang="en-US" altLang="zh-CN" sz="1600" b="1" dirty="0">
              <a:solidFill>
                <a:srgbClr val="292929"/>
              </a:solidFill>
              <a:latin typeface="Arial" panose="020B0604020202090204" pitchFamily="34" charset="0"/>
              <a:ea typeface="FZLanTingHeiS-H-GB" pitchFamily="2" charset="-122"/>
              <a:cs typeface="Arial" panose="020B0604020202090204" pitchFamily="34" charset="0"/>
            </a:endParaRPr>
          </a:p>
        </p:txBody>
      </p:sp>
      <p:sp>
        <p:nvSpPr>
          <p:cNvPr id="15380" name="文本框 2"/>
          <p:cNvSpPr txBox="1">
            <a:spLocks noChangeArrowheads="1"/>
          </p:cNvSpPr>
          <p:nvPr/>
        </p:nvSpPr>
        <p:spPr bwMode="auto">
          <a:xfrm>
            <a:off x="3245612" y="5952827"/>
            <a:ext cx="2565179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Accumulation</a:t>
            </a:r>
          </a:p>
        </p:txBody>
      </p:sp>
      <p:sp>
        <p:nvSpPr>
          <p:cNvPr id="15381" name="标题 1"/>
          <p:cNvSpPr txBox="1">
            <a:spLocks noChangeArrowheads="1"/>
          </p:cNvSpPr>
          <p:nvPr/>
        </p:nvSpPr>
        <p:spPr bwMode="auto">
          <a:xfrm>
            <a:off x="3245612" y="5277318"/>
            <a:ext cx="1525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35</a:t>
            </a:r>
            <a:r>
              <a:rPr lang="en-US" altLang="zh-CN" sz="1600" dirty="0">
                <a:solidFill>
                  <a:srgbClr val="063390"/>
                </a:solidFill>
                <a:latin typeface="方正兰亭特黑简体" pitchFamily="2" charset="-122"/>
                <a:ea typeface="方正兰亭特黑简体" pitchFamily="2" charset="-122"/>
              </a:rPr>
              <a:t>yrs</a:t>
            </a:r>
            <a:endParaRPr lang="zh-CN" altLang="en-US" sz="2400" dirty="0">
              <a:solidFill>
                <a:srgbClr val="063390"/>
              </a:solidFill>
              <a:latin typeface="方正兰亭特黑简体" pitchFamily="2" charset="-122"/>
              <a:ea typeface="方正兰亭特黑简体" pitchFamily="2" charset="-122"/>
            </a:endParaRPr>
          </a:p>
        </p:txBody>
      </p:sp>
      <p:cxnSp>
        <p:nvCxnSpPr>
          <p:cNvPr id="3" name="直接连接符 1"/>
          <p:cNvCxnSpPr/>
          <p:nvPr/>
        </p:nvCxnSpPr>
        <p:spPr>
          <a:xfrm>
            <a:off x="288925" y="5006506"/>
            <a:ext cx="4964113" cy="0"/>
          </a:xfrm>
          <a:prstGeom prst="line">
            <a:avLst/>
          </a:prstGeom>
          <a:ln w="12700">
            <a:solidFill>
              <a:schemeClr val="dk1">
                <a:alpha val="22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92088"/>
            <a:ext cx="10937875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标题 1"/>
          <p:cNvSpPr txBox="1">
            <a:spLocks noChangeArrowheads="1"/>
          </p:cNvSpPr>
          <p:nvPr/>
        </p:nvSpPr>
        <p:spPr bwMode="auto">
          <a:xfrm>
            <a:off x="233363" y="180975"/>
            <a:ext cx="618331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880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370" y="3005455"/>
            <a:ext cx="3481705" cy="359029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North American headquarters</a:t>
            </a: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Engineering,Sales &amp;Support,</a:t>
            </a: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Technical Centre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Detroit, USA</a:t>
            </a:r>
          </a:p>
          <a:p>
            <a:pPr eaLnBrk="1" hangingPunct="1"/>
            <a:endParaRPr kumimoji="1" lang="en-US" altLang="zh-CN" sz="900" noProof="1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Aisa Pacific headquarters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Singapore City,Singapore</a:t>
            </a:r>
          </a:p>
          <a:p>
            <a:pPr eaLnBrk="1" hangingPunct="1"/>
            <a:endParaRPr kumimoji="1" lang="en-US" altLang="zh-CN" sz="900" noProof="1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China headquarters </a:t>
            </a: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Engineering,Manufacturing&amp;Distribution,Sales&amp;Support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Changzhou, China</a:t>
            </a:r>
          </a:p>
          <a:p>
            <a:pPr eaLnBrk="1" hangingPunct="1"/>
            <a:endParaRPr kumimoji="1" lang="en-US" altLang="zh-CN" sz="900" noProof="1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Manufacturing&amp;Distribution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Silao, Mexico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Changchun, China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Shenzhen, China</a:t>
            </a:r>
          </a:p>
          <a:p>
            <a:pPr eaLnBrk="1" hangingPunct="1"/>
            <a:endParaRPr kumimoji="1" lang="en-US" altLang="zh-CN" sz="900" noProof="1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Distribution,Sales&amp;Support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Seoul, South Korea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Rayong, Thailand</a:t>
            </a:r>
          </a:p>
          <a:p>
            <a:pPr eaLnBrk="1" hangingPunct="1"/>
            <a:endParaRPr kumimoji="1" lang="en-US" altLang="zh-CN" sz="900" noProof="1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eaLnBrk="1" hangingPunct="1"/>
            <a:r>
              <a:rPr kumimoji="1" lang="en-US" altLang="zh-CN" sz="900" b="1" noProof="1">
                <a:latin typeface="Arial Bold" panose="020B0604020202090204" charset="0"/>
                <a:ea typeface="微软雅黑" panose="020B0503020204020204" pitchFamily="34" charset="-122"/>
                <a:cs typeface="Arial Bold" panose="020B0604020202090204" charset="0"/>
              </a:rPr>
              <a:t>Sales&amp;Support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Wolfsburg, Germany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Beijing, China</a:t>
            </a:r>
          </a:p>
          <a:p>
            <a:pPr eaLnBrk="1" hangingPunct="1"/>
            <a:r>
              <a:rPr kumimoji="1" lang="en-US" altLang="zh-CN" sz="900" noProof="1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Shanghai, China</a:t>
            </a:r>
          </a:p>
        </p:txBody>
      </p:sp>
      <p:sp>
        <p:nvSpPr>
          <p:cNvPr id="8" name="椭圆 7"/>
          <p:cNvSpPr/>
          <p:nvPr/>
        </p:nvSpPr>
        <p:spPr>
          <a:xfrm>
            <a:off x="207962" y="3066415"/>
            <a:ext cx="123825" cy="1222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07645" y="3769995"/>
            <a:ext cx="123825" cy="12192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07962" y="5378198"/>
            <a:ext cx="123825" cy="123825"/>
          </a:xfrm>
          <a:prstGeom prst="ellipse">
            <a:avLst/>
          </a:prstGeom>
          <a:solidFill>
            <a:srgbClr val="003D7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21879" y="3023279"/>
            <a:ext cx="540396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1050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Silao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60579" y="2359025"/>
            <a:ext cx="1258191" cy="2619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50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Detroit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396609" y="2100263"/>
            <a:ext cx="1542354" cy="2619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50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Wolfsburg</a:t>
            </a:r>
            <a:endParaRPr lang="en-US" altLang="en-US" sz="105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6" name="文本框 20"/>
          <p:cNvSpPr txBox="1">
            <a:spLocks noChangeArrowheads="1"/>
          </p:cNvSpPr>
          <p:nvPr/>
        </p:nvSpPr>
        <p:spPr bwMode="auto">
          <a:xfrm>
            <a:off x="9858375" y="2608263"/>
            <a:ext cx="142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Changzhou</a:t>
            </a:r>
          </a:p>
        </p:txBody>
      </p:sp>
      <p:sp>
        <p:nvSpPr>
          <p:cNvPr id="17427" name="文本框 22"/>
          <p:cNvSpPr txBox="1">
            <a:spLocks noChangeArrowheads="1"/>
          </p:cNvSpPr>
          <p:nvPr/>
        </p:nvSpPr>
        <p:spPr bwMode="auto">
          <a:xfrm>
            <a:off x="10098690" y="2222500"/>
            <a:ext cx="6693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Beijing</a:t>
            </a:r>
          </a:p>
        </p:txBody>
      </p:sp>
      <p:sp>
        <p:nvSpPr>
          <p:cNvPr id="17428" name="文本框 23"/>
          <p:cNvSpPr txBox="1">
            <a:spLocks noChangeArrowheads="1"/>
          </p:cNvSpPr>
          <p:nvPr/>
        </p:nvSpPr>
        <p:spPr bwMode="auto">
          <a:xfrm>
            <a:off x="10422635" y="2819400"/>
            <a:ext cx="125819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Shanghai</a:t>
            </a:r>
          </a:p>
        </p:txBody>
      </p:sp>
      <p:sp>
        <p:nvSpPr>
          <p:cNvPr id="17429" name="文本框 24"/>
          <p:cNvSpPr txBox="1">
            <a:spLocks noChangeArrowheads="1"/>
          </p:cNvSpPr>
          <p:nvPr/>
        </p:nvSpPr>
        <p:spPr bwMode="auto">
          <a:xfrm>
            <a:off x="9807106" y="3123565"/>
            <a:ext cx="8370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Shenzhen</a:t>
            </a:r>
          </a:p>
        </p:txBody>
      </p:sp>
      <p:sp>
        <p:nvSpPr>
          <p:cNvPr id="17430" name="文本框 25"/>
          <p:cNvSpPr txBox="1">
            <a:spLocks noChangeArrowheads="1"/>
          </p:cNvSpPr>
          <p:nvPr/>
        </p:nvSpPr>
        <p:spPr bwMode="auto">
          <a:xfrm>
            <a:off x="9244203" y="3451225"/>
            <a:ext cx="11777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1050" b="1">
                <a:latin typeface="微软雅黑" panose="020B0503020204020204" pitchFamily="34" charset="-122"/>
                <a:ea typeface="微软雅黑" panose="020B0503020204020204" pitchFamily="34" charset="-122"/>
              </a:rPr>
              <a:t>Rayong</a:t>
            </a:r>
          </a:p>
        </p:txBody>
      </p:sp>
      <p:sp>
        <p:nvSpPr>
          <p:cNvPr id="27" name="椭圆 26"/>
          <p:cNvSpPr/>
          <p:nvPr/>
        </p:nvSpPr>
        <p:spPr>
          <a:xfrm>
            <a:off x="10585450" y="2211388"/>
            <a:ext cx="123825" cy="122237"/>
          </a:xfrm>
          <a:prstGeom prst="ellipse">
            <a:avLst/>
          </a:prstGeom>
          <a:solidFill>
            <a:srgbClr val="003D7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0691813" y="2295843"/>
            <a:ext cx="122237" cy="1238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1447463" y="1914525"/>
            <a:ext cx="122237" cy="123825"/>
          </a:xfrm>
          <a:prstGeom prst="ellipse">
            <a:avLst/>
          </a:prstGeom>
          <a:solidFill>
            <a:srgbClr val="003D7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40" name="文本框 21"/>
          <p:cNvSpPr txBox="1">
            <a:spLocks noChangeArrowheads="1"/>
          </p:cNvSpPr>
          <p:nvPr/>
        </p:nvSpPr>
        <p:spPr bwMode="auto">
          <a:xfrm>
            <a:off x="10857017" y="1900238"/>
            <a:ext cx="96033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Changchun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1335385" y="2190750"/>
            <a:ext cx="609600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5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Seoul</a:t>
            </a:r>
          </a:p>
        </p:txBody>
      </p:sp>
      <p:sp>
        <p:nvSpPr>
          <p:cNvPr id="17442" name="标题 1"/>
          <p:cNvSpPr>
            <a:spLocks noGrp="1" noChangeArrowheads="1"/>
          </p:cNvSpPr>
          <p:nvPr>
            <p:ph type="title"/>
          </p:nvPr>
        </p:nvSpPr>
        <p:spPr>
          <a:xfrm>
            <a:off x="234950" y="-109538"/>
            <a:ext cx="4314825" cy="755651"/>
          </a:xfrm>
        </p:spPr>
        <p:txBody>
          <a:bodyPr/>
          <a:lstStyle/>
          <a:p>
            <a:pPr eaLnBrk="1" hangingPunct="1">
              <a:lnSpc>
                <a:spcPts val="1000"/>
              </a:lnSpc>
              <a:buFontTx/>
              <a:buNone/>
            </a:pPr>
            <a:r>
              <a:rPr lang="en-US" altLang="zh-CN" sz="1600" b="1" dirty="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Locations</a:t>
            </a: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207962" y="4141926"/>
            <a:ext cx="123825" cy="122237"/>
          </a:xfrm>
          <a:prstGeom prst="ellipse">
            <a:avLst/>
          </a:prstGeom>
          <a:solidFill>
            <a:srgbClr val="68C1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207962" y="5932626"/>
            <a:ext cx="123825" cy="1222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3494087" y="2421255"/>
            <a:ext cx="123825" cy="1222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50148" y="4017010"/>
            <a:ext cx="1177735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zh-CN" sz="105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Singapore City</a:t>
            </a:r>
            <a:endParaRPr lang="en-GB" altLang="zh-CN" sz="105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9683432" y="4082236"/>
            <a:ext cx="123825" cy="12223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11005502" y="2704921"/>
            <a:ext cx="123825" cy="122237"/>
          </a:xfrm>
          <a:prstGeom prst="ellipse">
            <a:avLst/>
          </a:prstGeom>
          <a:solidFill>
            <a:srgbClr val="68C1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>
            <p:custDataLst>
              <p:tags r:id="rId7"/>
            </p:custDataLst>
          </p:nvPr>
        </p:nvSpPr>
        <p:spPr>
          <a:xfrm>
            <a:off x="11745277" y="1978481"/>
            <a:ext cx="123825" cy="122237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207962" y="4700091"/>
            <a:ext cx="123825" cy="122237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>
            <a:off x="2908617" y="3088461"/>
            <a:ext cx="123825" cy="122237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>
            <a:off x="10601007" y="3199586"/>
            <a:ext cx="123825" cy="122237"/>
          </a:xfrm>
          <a:prstGeom prst="ellipse">
            <a:avLst/>
          </a:prstGeom>
          <a:solidFill>
            <a:srgbClr val="063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11869102" y="2253363"/>
            <a:ext cx="123825" cy="123825"/>
          </a:xfrm>
          <a:prstGeom prst="ellipse">
            <a:avLst/>
          </a:prstGeom>
          <a:solidFill>
            <a:srgbClr val="003D7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>
            <p:custDataLst>
              <p:tags r:id="rId12"/>
            </p:custDataLst>
          </p:nvPr>
        </p:nvSpPr>
        <p:spPr>
          <a:xfrm>
            <a:off x="9912032" y="3512568"/>
            <a:ext cx="123825" cy="123825"/>
          </a:xfrm>
          <a:prstGeom prst="ellipse">
            <a:avLst/>
          </a:prstGeom>
          <a:solidFill>
            <a:srgbClr val="003D7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>
            <p:custDataLst>
              <p:tags r:id="rId13"/>
            </p:custDataLst>
          </p:nvPr>
        </p:nvSpPr>
        <p:spPr>
          <a:xfrm>
            <a:off x="6270307" y="2181681"/>
            <a:ext cx="123825" cy="1222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>
            <p:custDataLst>
              <p:tags r:id="rId14"/>
            </p:custDataLst>
          </p:nvPr>
        </p:nvSpPr>
        <p:spPr>
          <a:xfrm>
            <a:off x="11203622" y="2901136"/>
            <a:ext cx="123825" cy="1222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endParaRPr kumimoji="1" lang="en-US" altLang="en-US" noProof="1">
              <a:solidFill>
                <a:srgbClr val="8FAAD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4572]}"/>
  <p:tag name="COMMONDATA" val="eyJoZGlkIjoiNTRjMTQ3ODMwZmM2YzkyMDVlNTUxMGYxZGZkN2U0Mz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3b96130-5145-4be4-979a-cefb5a25c5fe}"/>
  <p:tag name="TABLE_ENDDRAG_ORIGIN_RECT" val="849*373"/>
  <p:tag name="TABLE_ENDDRAG_RECT" val="54*113*849*37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50e71d-48b6-4656-805f-a74e9d22bace}"/>
  <p:tag name="TABLE_ENDDRAG_ORIGIN_RECT" val="855*346"/>
  <p:tag name="TABLE_ENDDRAG_RECT" val="54*119*855*34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d7a0593-32cd-4938-8236-8186a5c3cd93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1853</Words>
  <Application>Microsoft Office PowerPoint</Application>
  <PresentationFormat>Widescreen</PresentationFormat>
  <Paragraphs>391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FZLanTingHeiS-H-GB</vt:lpstr>
      <vt:lpstr>微软雅黑</vt:lpstr>
      <vt:lpstr>微软雅黑</vt:lpstr>
      <vt:lpstr>方正兰亭特黑简体</vt:lpstr>
      <vt:lpstr>Arial</vt:lpstr>
      <vt:lpstr>Arial Bold</vt:lpstr>
      <vt:lpstr>Verdana</vt:lpstr>
      <vt:lpstr>Office 主题​​</vt:lpstr>
      <vt:lpstr>Microsoft Excel 97-2003 Worksheet</vt:lpstr>
      <vt:lpstr>PowerPoint Presentation</vt:lpstr>
      <vt:lpstr>Agenda</vt:lpstr>
      <vt:lpstr>About</vt:lpstr>
      <vt:lpstr>Milestones</vt:lpstr>
      <vt:lpstr>Milestones</vt:lpstr>
      <vt:lpstr>Milestones</vt:lpstr>
      <vt:lpstr>PowerPoint Presentation</vt:lpstr>
      <vt:lpstr>Sales Strengths</vt:lpstr>
      <vt:lpstr>Locations</vt:lpstr>
      <vt:lpstr>Mexico Manufacturing Facility (Silao)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  AUTOMOYIVE</dc:title>
  <dc:creator>office</dc:creator>
  <cp:lastModifiedBy>Aaron Sudds</cp:lastModifiedBy>
  <cp:revision>265</cp:revision>
  <dcterms:created xsi:type="dcterms:W3CDTF">2024-01-15T18:25:40Z</dcterms:created>
  <dcterms:modified xsi:type="dcterms:W3CDTF">2024-01-17T18:01:50Z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89BB33897129DD8AA478A5652C510123_43</vt:lpwstr>
  </property>
  <property fmtid="{D5CDD505-2E9C-101B-9397-08002B2CF9AE}" pid="3" name="KSOProductBuildVer">
    <vt:lpwstr>1033-6.2.0.8299</vt:lpwstr>
  </property>
</Properties>
</file>